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1992" r:id="rId5"/>
    <p:sldId id="2196" r:id="rId6"/>
    <p:sldId id="2198" r:id="rId7"/>
    <p:sldId id="2199" r:id="rId8"/>
    <p:sldId id="2200" r:id="rId9"/>
    <p:sldId id="2201" r:id="rId10"/>
    <p:sldId id="2202" r:id="rId11"/>
    <p:sldId id="2177" r:id="rId12"/>
    <p:sldId id="2178" r:id="rId13"/>
    <p:sldId id="2179" r:id="rId14"/>
    <p:sldId id="2180" r:id="rId15"/>
    <p:sldId id="2181" r:id="rId16"/>
    <p:sldId id="2182" r:id="rId17"/>
    <p:sldId id="2183" r:id="rId18"/>
    <p:sldId id="2184" r:id="rId19"/>
    <p:sldId id="2193" r:id="rId20"/>
    <p:sldId id="2185" r:id="rId21"/>
    <p:sldId id="2194" r:id="rId22"/>
    <p:sldId id="2208" r:id="rId23"/>
    <p:sldId id="2186" r:id="rId24"/>
    <p:sldId id="2197" r:id="rId25"/>
    <p:sldId id="2187" r:id="rId26"/>
    <p:sldId id="2189" r:id="rId27"/>
    <p:sldId id="2188" r:id="rId28"/>
    <p:sldId id="2190" r:id="rId29"/>
    <p:sldId id="2191" r:id="rId30"/>
    <p:sldId id="2192" r:id="rId31"/>
    <p:sldId id="2203" r:id="rId32"/>
    <p:sldId id="2207" r:id="rId33"/>
    <p:sldId id="321" r:id="rId34"/>
    <p:sldId id="319" r:id="rId35"/>
    <p:sldId id="2206" r:id="rId36"/>
  </p:sldIdLst>
  <p:sldSz cx="12188825" cy="6858000"/>
  <p:notesSz cx="6797675" cy="9872663"/>
  <p:defaultTextStyle>
    <a:defPPr>
      <a:defRPr lang="en-US"/>
    </a:defPPr>
    <a:lvl1pPr marL="0" algn="l" defTabSz="91436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81" algn="l" defTabSz="91436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61" algn="l" defTabSz="91436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43" algn="l" defTabSz="91436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24" algn="l" defTabSz="91436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905" algn="l" defTabSz="91436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085" algn="l" defTabSz="91436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267" algn="l" defTabSz="91436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448" algn="l" defTabSz="91436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orient="horz" pos="1056">
          <p15:clr>
            <a:srgbClr val="A4A3A4"/>
          </p15:clr>
        </p15:guide>
        <p15:guide id="3" pos="431">
          <p15:clr>
            <a:srgbClr val="A4A3A4"/>
          </p15:clr>
        </p15:guide>
        <p15:guide id="4" pos="5854">
          <p15:clr>
            <a:srgbClr val="A4A3A4"/>
          </p15:clr>
        </p15:guide>
        <p15:guide id="5" orient="horz" pos="1584">
          <p15:clr>
            <a:srgbClr val="A4A3A4"/>
          </p15:clr>
        </p15:guide>
        <p15:guide id="6" orient="horz" pos="1248">
          <p15:clr>
            <a:srgbClr val="A4A3A4"/>
          </p15:clr>
        </p15:guide>
        <p15:guide id="7" pos="575">
          <p15:clr>
            <a:srgbClr val="A4A3A4"/>
          </p15:clr>
        </p15:guide>
        <p15:guide id="8" pos="537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anka Roselet Kuttan, Shalish (EXT - IN/Chennai)" initials="TRKS(-I" lastIdx="0" clrIdx="0">
    <p:extLst>
      <p:ext uri="{19B8F6BF-5375-455C-9EA6-DF929625EA0E}">
        <p15:presenceInfo xmlns:p15="http://schemas.microsoft.com/office/powerpoint/2012/main" userId="S-1-5-21-1593251271-2640304127-1825641215-208850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8007"/>
    <a:srgbClr val="1DE922"/>
    <a:srgbClr val="1BEB2F"/>
    <a:srgbClr val="0000FF"/>
    <a:srgbClr val="3EBDC0"/>
    <a:srgbClr val="18AD8D"/>
    <a:srgbClr val="99FF33"/>
    <a:srgbClr val="F6B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82" autoAdjust="0"/>
    <p:restoredTop sz="95964" autoAdjust="0"/>
  </p:normalViewPr>
  <p:slideViewPr>
    <p:cSldViewPr snapToObjects="1" showGuides="1">
      <p:cViewPr varScale="1">
        <p:scale>
          <a:sx n="72" d="100"/>
          <a:sy n="72" d="100"/>
        </p:scale>
        <p:origin x="828" y="-66"/>
      </p:cViewPr>
      <p:guideLst>
        <p:guide orient="horz" pos="4319"/>
        <p:guide orient="horz" pos="1056"/>
        <p:guide pos="431"/>
        <p:guide pos="5854"/>
        <p:guide orient="horz" pos="1584"/>
        <p:guide orient="horz" pos="1248"/>
        <p:guide pos="575"/>
        <p:guide pos="537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56" d="100"/>
          <a:sy n="56" d="100"/>
        </p:scale>
        <p:origin x="283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45955" cy="494613"/>
          </a:xfrm>
          <a:prstGeom prst="rect">
            <a:avLst/>
          </a:prstGeom>
        </p:spPr>
        <p:txBody>
          <a:bodyPr vert="horz" lIns="87307" tIns="43654" rIns="87307" bIns="4365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246" y="2"/>
            <a:ext cx="2945955" cy="494613"/>
          </a:xfrm>
          <a:prstGeom prst="rect">
            <a:avLst/>
          </a:prstGeom>
        </p:spPr>
        <p:txBody>
          <a:bodyPr vert="horz" lIns="87307" tIns="43654" rIns="87307" bIns="43654" rtlCol="0"/>
          <a:lstStyle>
            <a:lvl1pPr algn="r">
              <a:defRPr sz="1200"/>
            </a:lvl1pPr>
          </a:lstStyle>
          <a:p>
            <a:fld id="{E007D3E2-8B59-4061-96EA-A38A20C7C36F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378051"/>
            <a:ext cx="2945955" cy="494613"/>
          </a:xfrm>
          <a:prstGeom prst="rect">
            <a:avLst/>
          </a:prstGeom>
        </p:spPr>
        <p:txBody>
          <a:bodyPr vert="horz" lIns="87307" tIns="43654" rIns="87307" bIns="4365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246" y="9378051"/>
            <a:ext cx="2945955" cy="494613"/>
          </a:xfrm>
          <a:prstGeom prst="rect">
            <a:avLst/>
          </a:prstGeom>
        </p:spPr>
        <p:txBody>
          <a:bodyPr vert="horz" lIns="87307" tIns="43654" rIns="87307" bIns="43654" rtlCol="0" anchor="b"/>
          <a:lstStyle>
            <a:lvl1pPr algn="r">
              <a:defRPr sz="1200"/>
            </a:lvl1pPr>
          </a:lstStyle>
          <a:p>
            <a:fld id="{BBE5E359-518E-4A3B-B2F8-C24E98B5B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828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5659" cy="493633"/>
          </a:xfrm>
          <a:prstGeom prst="rect">
            <a:avLst/>
          </a:prstGeom>
        </p:spPr>
        <p:txBody>
          <a:bodyPr vert="horz" lIns="92293" tIns="46146" rIns="92293" bIns="4614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2"/>
            <a:ext cx="2945659" cy="493633"/>
          </a:xfrm>
          <a:prstGeom prst="rect">
            <a:avLst/>
          </a:prstGeom>
        </p:spPr>
        <p:txBody>
          <a:bodyPr vert="horz" lIns="92293" tIns="46146" rIns="92293" bIns="46146" rtlCol="0"/>
          <a:lstStyle>
            <a:lvl1pPr algn="r">
              <a:defRPr sz="1200"/>
            </a:lvl1pPr>
          </a:lstStyle>
          <a:p>
            <a:fld id="{EFE0823E-82FE-914F-BFE0-4C68FB1B508F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125" y="742950"/>
            <a:ext cx="6575425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293" tIns="46146" rIns="92293" bIns="4614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89516"/>
            <a:ext cx="5438140" cy="4442699"/>
          </a:xfrm>
          <a:prstGeom prst="rect">
            <a:avLst/>
          </a:prstGeom>
        </p:spPr>
        <p:txBody>
          <a:bodyPr vert="horz" lIns="92293" tIns="46146" rIns="92293" bIns="4614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9"/>
            <a:ext cx="2945659" cy="493633"/>
          </a:xfrm>
          <a:prstGeom prst="rect">
            <a:avLst/>
          </a:prstGeom>
        </p:spPr>
        <p:txBody>
          <a:bodyPr vert="horz" lIns="92293" tIns="46146" rIns="92293" bIns="4614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9"/>
            <a:ext cx="2945659" cy="493633"/>
          </a:xfrm>
          <a:prstGeom prst="rect">
            <a:avLst/>
          </a:prstGeom>
        </p:spPr>
        <p:txBody>
          <a:bodyPr vert="horz" lIns="92293" tIns="46146" rIns="92293" bIns="46146" rtlCol="0" anchor="b"/>
          <a:lstStyle>
            <a:lvl1pPr algn="r">
              <a:defRPr sz="1200"/>
            </a:lvl1pPr>
          </a:lstStyle>
          <a:p>
            <a:fld id="{AD00007D-8AC9-2447-8F91-CE766F2D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631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1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1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3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4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5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85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67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48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86493" tIns="43247" rIns="86493" bIns="43247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13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0000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34182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9129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6641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08036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47565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02939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40332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5941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7351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09104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95090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95090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15767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4107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92551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08229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79506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6918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46704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1389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87459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2444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5536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3835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2554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4642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6154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baseline="3034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All fonts should be Calibri 9-28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00007D-8AC9-2447-8F91-CE766F2DD3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0609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30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3657600"/>
            <a:ext cx="103632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3"/>
            <a:ext cx="12187591" cy="685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09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>
            <a:normAutofit/>
          </a:bodyPr>
          <a:lstStyle>
            <a:lvl1pPr algn="l" defTabSz="914361" rtl="0" eaLnBrk="1" latinLnBrk="0" hangingPunct="1">
              <a:spcBef>
                <a:spcPct val="0"/>
              </a:spcBef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4812" y="2667000"/>
            <a:ext cx="10742771" cy="46783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rgbClr val="17375E"/>
                </a:solidFill>
              </a:defRPr>
            </a:lvl1pPr>
          </a:lstStyle>
          <a:p>
            <a:fld id="{4E5EB0F5-0602-442A-A4E3-D2A7478307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70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363" y="3733801"/>
            <a:ext cx="8304451" cy="698499"/>
          </a:xfrm>
        </p:spPr>
        <p:txBody>
          <a:bodyPr anchor="t"/>
          <a:lstStyle>
            <a:lvl1pPr algn="l">
              <a:defRPr sz="4000" b="1" cap="all"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9015" y="4419601"/>
            <a:ext cx="8305800" cy="685800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18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3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72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90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308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026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744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760412" y="2"/>
            <a:ext cx="1755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Quarter Ending Dec</a:t>
            </a:r>
            <a:r>
              <a:rPr lang="en-US" sz="1200" baseline="0" dirty="0">
                <a:solidFill>
                  <a:schemeClr val="bg1"/>
                </a:solidFill>
              </a:rPr>
              <a:t> </a:t>
            </a:r>
            <a:r>
              <a:rPr lang="en-US" sz="1200" dirty="0">
                <a:solidFill>
                  <a:schemeClr val="bg1"/>
                </a:solidFill>
              </a:rPr>
              <a:t>2015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5" y="1"/>
            <a:ext cx="12189175" cy="685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7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361" rtl="0" eaLnBrk="1" latinLnBrk="0" hangingPunct="1">
              <a:spcBef>
                <a:spcPct val="0"/>
              </a:spcBef>
              <a:buNone/>
              <a:defRPr lang="en-US" sz="3200" b="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3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3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181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361" rtl="0" eaLnBrk="1" latinLnBrk="0" hangingPunct="1">
              <a:spcBef>
                <a:spcPct val="0"/>
              </a:spcBef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5"/>
            <a:ext cx="5385514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9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5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7" indent="0">
              <a:buNone/>
              <a:defRPr sz="1600" b="1"/>
            </a:lvl8pPr>
            <a:lvl9pPr marL="365744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535115"/>
            <a:ext cx="5387630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1" indent="0">
              <a:buNone/>
              <a:defRPr sz="2000" b="1"/>
            </a:lvl2pPr>
            <a:lvl3pPr marL="914361" indent="0">
              <a:buNone/>
              <a:defRPr sz="1900" b="1"/>
            </a:lvl3pPr>
            <a:lvl4pPr marL="1371543" indent="0">
              <a:buNone/>
              <a:defRPr sz="1600" b="1"/>
            </a:lvl4pPr>
            <a:lvl5pPr marL="1828724" indent="0">
              <a:buNone/>
              <a:defRPr sz="1600" b="1"/>
            </a:lvl5pPr>
            <a:lvl6pPr marL="2285905" indent="0">
              <a:buNone/>
              <a:defRPr sz="1600" b="1"/>
            </a:lvl6pPr>
            <a:lvl7pPr marL="2743085" indent="0">
              <a:buNone/>
              <a:defRPr sz="1600" b="1"/>
            </a:lvl7pPr>
            <a:lvl8pPr marL="3200267" indent="0">
              <a:buNone/>
              <a:defRPr sz="1600" b="1"/>
            </a:lvl8pPr>
            <a:lvl9pPr marL="365744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19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361" rtl="0" eaLnBrk="1" latinLnBrk="0" hangingPunct="1">
              <a:spcBef>
                <a:spcPct val="0"/>
              </a:spcBef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548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828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6864000"/>
          </a:xfrm>
        </p:spPr>
        <p:txBody>
          <a:bodyPr vert="horz" anchor="t">
            <a:normAutofit/>
          </a:bodyPr>
          <a:lstStyle>
            <a:lvl1pPr algn="l">
              <a:defRPr sz="1600">
                <a:solidFill>
                  <a:schemeClr val="bg2"/>
                </a:solidFill>
                <a:latin typeface="Roboto Black"/>
                <a:cs typeface="Roboto Black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87520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3" y="0"/>
            <a:ext cx="12191996" cy="685799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7013" y="274639"/>
            <a:ext cx="11352372" cy="792163"/>
          </a:xfrm>
          <a:prstGeom prst="rect">
            <a:avLst/>
          </a:prstGeom>
        </p:spPr>
        <p:txBody>
          <a:bodyPr vert="horz" lIns="91436" tIns="45719" rIns="91436" bIns="4571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012" y="1447802"/>
            <a:ext cx="11658599" cy="4952998"/>
          </a:xfrm>
          <a:prstGeom prst="rect">
            <a:avLst/>
          </a:prstGeom>
        </p:spPr>
        <p:txBody>
          <a:bodyPr vert="horz" lIns="91436" tIns="45719" rIns="91436" bIns="4571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50812" y="6569075"/>
            <a:ext cx="8222514" cy="365125"/>
          </a:xfrm>
          <a:prstGeom prst="rect">
            <a:avLst/>
          </a:prstGeom>
        </p:spPr>
        <p:txBody>
          <a:bodyPr lIns="121893" tIns="60947" rIns="121893" bIns="60947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1">
                    <a:lumMod val="20000"/>
                    <a:lumOff val="80000"/>
                  </a:schemeClr>
                </a:solidFill>
                <a:latin typeface="Century Gothic (Headings)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2019 Infinite Computer Solutions.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16658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361" rtl="0" eaLnBrk="1" latinLnBrk="0" hangingPunct="1">
        <a:spcBef>
          <a:spcPct val="0"/>
        </a:spcBef>
        <a:buNone/>
        <a:defRPr sz="320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5" indent="-342885" algn="l" defTabSz="914361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19" indent="-285738" algn="l" defTabSz="914361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2952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133" indent="-228591" algn="l" defTabSz="914361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315" indent="-228591" algn="l" defTabSz="914361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495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6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7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8" indent="-228591" algn="l" defTabSz="9143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3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4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5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5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7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8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C8CD923-8222-4E24-8B3B-310A01316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350" y="8830"/>
            <a:ext cx="12418962" cy="6858234"/>
          </a:xfrm>
          <a:prstGeom prst="rect">
            <a:avLst/>
          </a:prstGeom>
        </p:spPr>
      </p:pic>
      <p:sp>
        <p:nvSpPr>
          <p:cNvPr id="606" name="Shape 606"/>
          <p:cNvSpPr/>
          <p:nvPr/>
        </p:nvSpPr>
        <p:spPr>
          <a:xfrm rot="16200000">
            <a:off x="749995" y="5168882"/>
            <a:ext cx="793544" cy="259823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391" tIns="25391" rIns="25391" bIns="25391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/>
          </a:p>
        </p:txBody>
      </p:sp>
      <p:sp>
        <p:nvSpPr>
          <p:cNvPr id="607" name="Shape 607"/>
          <p:cNvSpPr/>
          <p:nvPr/>
        </p:nvSpPr>
        <p:spPr>
          <a:xfrm rot="16200000">
            <a:off x="3261921" y="5245068"/>
            <a:ext cx="793544" cy="244586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25391" tIns="25391" rIns="25391" bIns="25391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/>
          </a:p>
        </p:txBody>
      </p:sp>
      <p:sp>
        <p:nvSpPr>
          <p:cNvPr id="608" name="Shape 608"/>
          <p:cNvSpPr/>
          <p:nvPr/>
        </p:nvSpPr>
        <p:spPr>
          <a:xfrm rot="16200000">
            <a:off x="5697662" y="5245068"/>
            <a:ext cx="793544" cy="244586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25391" tIns="25391" rIns="25391" bIns="25391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/>
          </a:p>
        </p:txBody>
      </p:sp>
      <p:sp>
        <p:nvSpPr>
          <p:cNvPr id="609" name="Shape 609"/>
          <p:cNvSpPr/>
          <p:nvPr/>
        </p:nvSpPr>
        <p:spPr>
          <a:xfrm rot="16200000">
            <a:off x="8133403" y="5245068"/>
            <a:ext cx="793544" cy="244586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25391" tIns="25391" rIns="25391" bIns="25391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/>
          </a:p>
        </p:txBody>
      </p:sp>
      <p:sp>
        <p:nvSpPr>
          <p:cNvPr id="610" name="Shape 610"/>
          <p:cNvSpPr/>
          <p:nvPr/>
        </p:nvSpPr>
        <p:spPr>
          <a:xfrm rot="16200000">
            <a:off x="10608028" y="5206185"/>
            <a:ext cx="793544" cy="252362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25391" tIns="25391" rIns="25391" bIns="25391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 dirty="0"/>
          </a:p>
        </p:txBody>
      </p:sp>
      <p:sp>
        <p:nvSpPr>
          <p:cNvPr id="3" name="AutoShape 2" descr="Memorial Hospital at Gulfport"/>
          <p:cNvSpPr>
            <a:spLocks noChangeAspect="1" noChangeArrowheads="1"/>
          </p:cNvSpPr>
          <p:nvPr/>
        </p:nvSpPr>
        <p:spPr bwMode="auto">
          <a:xfrm>
            <a:off x="155534" y="-143530"/>
            <a:ext cx="304721" cy="30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/>
          <a:p>
            <a:endParaRPr lang="en-US" sz="1899" dirty="0"/>
          </a:p>
        </p:txBody>
      </p:sp>
      <p:sp>
        <p:nvSpPr>
          <p:cNvPr id="20" name="Rectangle 19"/>
          <p:cNvSpPr/>
          <p:nvPr/>
        </p:nvSpPr>
        <p:spPr>
          <a:xfrm>
            <a:off x="-152351" y="4623204"/>
            <a:ext cx="12418964" cy="1448021"/>
          </a:xfrm>
          <a:prstGeom prst="rect">
            <a:avLst/>
          </a:prstGeom>
          <a:solidFill>
            <a:srgbClr val="242E3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695" tIns="67695" rIns="67695" bIns="67695" numCol="1" spcCol="50780" rtlCol="0" anchor="ctr">
            <a:noAutofit/>
          </a:bodyPr>
          <a:lstStyle/>
          <a:p>
            <a:pPr defTabSz="1099917"/>
            <a:endParaRPr lang="en-US" sz="4299" dirty="0">
              <a:solidFill>
                <a:srgbClr val="FFFFFF"/>
              </a:solidFill>
            </a:endParaRPr>
          </a:p>
        </p:txBody>
      </p:sp>
      <p:grpSp>
        <p:nvGrpSpPr>
          <p:cNvPr id="65" name="Group 605"/>
          <p:cNvGrpSpPr/>
          <p:nvPr/>
        </p:nvGrpSpPr>
        <p:grpSpPr>
          <a:xfrm>
            <a:off x="346194" y="5748309"/>
            <a:ext cx="662270" cy="158110"/>
            <a:chOff x="0" y="0"/>
            <a:chExt cx="1324884" cy="316301"/>
          </a:xfrm>
        </p:grpSpPr>
        <p:sp>
          <p:nvSpPr>
            <p:cNvPr id="66" name="Shape 600"/>
            <p:cNvSpPr/>
            <p:nvPr/>
          </p:nvSpPr>
          <p:spPr>
            <a:xfrm>
              <a:off x="0" y="0"/>
              <a:ext cx="316302" cy="31630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 algn="l">
                <a:defRPr sz="3200">
                  <a:solidFill>
                    <a:srgbClr val="FFFFFF"/>
                  </a:solidFill>
                </a:defRPr>
              </a:pPr>
              <a:endParaRPr sz="1600" dirty="0"/>
            </a:p>
          </p:txBody>
        </p:sp>
        <p:sp>
          <p:nvSpPr>
            <p:cNvPr id="67" name="Shape 601"/>
            <p:cNvSpPr/>
            <p:nvPr/>
          </p:nvSpPr>
          <p:spPr>
            <a:xfrm>
              <a:off x="252146" y="0"/>
              <a:ext cx="316302" cy="31630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 algn="l">
                <a:defRPr sz="3200">
                  <a:solidFill>
                    <a:srgbClr val="FFFFFF"/>
                  </a:solidFill>
                </a:defRPr>
              </a:pPr>
              <a:endParaRPr sz="1600" dirty="0"/>
            </a:p>
          </p:txBody>
        </p:sp>
        <p:sp>
          <p:nvSpPr>
            <p:cNvPr id="68" name="Shape 602"/>
            <p:cNvSpPr/>
            <p:nvPr/>
          </p:nvSpPr>
          <p:spPr>
            <a:xfrm>
              <a:off x="504292" y="0"/>
              <a:ext cx="316302" cy="316302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 algn="l">
                <a:defRPr sz="3200">
                  <a:solidFill>
                    <a:srgbClr val="FFFFFF"/>
                  </a:solidFill>
                </a:defRPr>
              </a:pPr>
              <a:endParaRPr sz="1600" dirty="0"/>
            </a:p>
          </p:txBody>
        </p:sp>
        <p:sp>
          <p:nvSpPr>
            <p:cNvPr id="69" name="Shape 603"/>
            <p:cNvSpPr/>
            <p:nvPr/>
          </p:nvSpPr>
          <p:spPr>
            <a:xfrm>
              <a:off x="756436" y="0"/>
              <a:ext cx="316303" cy="316302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 algn="l">
                <a:defRPr sz="3200">
                  <a:solidFill>
                    <a:srgbClr val="FFFFFF"/>
                  </a:solidFill>
                </a:defRPr>
              </a:pPr>
              <a:endParaRPr sz="1600" dirty="0"/>
            </a:p>
          </p:txBody>
        </p:sp>
        <p:sp>
          <p:nvSpPr>
            <p:cNvPr id="70" name="Shape 604"/>
            <p:cNvSpPr/>
            <p:nvPr/>
          </p:nvSpPr>
          <p:spPr>
            <a:xfrm>
              <a:off x="1008582" y="0"/>
              <a:ext cx="316303" cy="316302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 algn="l">
                <a:defRPr sz="3200">
                  <a:solidFill>
                    <a:srgbClr val="FFFFFF"/>
                  </a:solidFill>
                </a:defRPr>
              </a:pPr>
              <a:endParaRPr sz="1600" dirty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806519" y="1674848"/>
            <a:ext cx="8570585" cy="22189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695" tIns="67695" rIns="67695" bIns="67695" numCol="1" spcCol="50780" rtlCol="0" anchor="ctr">
            <a:spAutoFit/>
          </a:bodyPr>
          <a:lstStyle/>
          <a:p>
            <a:pPr marL="16928" algn="ctr" eaLnBrk="0" hangingPunct="0">
              <a:spcBef>
                <a:spcPts val="133"/>
              </a:spcBef>
              <a:defRPr/>
            </a:pPr>
            <a:r>
              <a:rPr lang="en-US" sz="4800" b="1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Linux </a:t>
            </a:r>
            <a:r>
              <a:rPr lang="en-US" sz="3200" b="1" dirty="0">
                <a:solidFill>
                  <a:srgbClr val="F98007"/>
                </a:solidFill>
              </a:rPr>
              <a:t>Fundamental</a:t>
            </a:r>
            <a:endParaRPr lang="en-US" sz="3200" b="1" kern="0" dirty="0">
              <a:solidFill>
                <a:srgbClr val="F98007"/>
              </a:solidFill>
              <a:latin typeface="Arial" pitchFamily="34" charset="0"/>
              <a:cs typeface="Arial" pitchFamily="34" charset="0"/>
            </a:endParaRPr>
          </a:p>
          <a:p>
            <a:pPr marL="16928" algn="ctr" eaLnBrk="0" hangingPunct="0">
              <a:spcBef>
                <a:spcPts val="133"/>
              </a:spcBef>
              <a:defRPr/>
            </a:pPr>
            <a:r>
              <a:rPr lang="en-US" sz="2799" b="1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For DevOps</a:t>
            </a:r>
          </a:p>
          <a:p>
            <a:pPr marL="16928" algn="ctr" eaLnBrk="0" hangingPunct="0">
              <a:spcBef>
                <a:spcPts val="133"/>
              </a:spcBef>
              <a:defRPr/>
            </a:pPr>
            <a:r>
              <a:rPr lang="en-US" sz="2799" b="1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Stalin Thangapandian</a:t>
            </a:r>
          </a:p>
          <a:p>
            <a:pPr marL="16928" algn="ctr" eaLnBrk="0" hangingPunct="0">
              <a:spcBef>
                <a:spcPts val="133"/>
              </a:spcBef>
              <a:defRPr/>
            </a:pPr>
            <a:endParaRPr lang="en-US" sz="2799" b="1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AutoShape 4" descr="Related image">
            <a:extLst>
              <a:ext uri="{FF2B5EF4-FFF2-40B4-BE49-F238E27FC236}">
                <a16:creationId xmlns:a16="http://schemas.microsoft.com/office/drawing/2014/main" id="{C1389E82-5298-4961-B7C5-76E0A2D40B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52" y="3276640"/>
            <a:ext cx="304721" cy="30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IN" sz="1899" dirty="0"/>
          </a:p>
        </p:txBody>
      </p:sp>
      <p:pic>
        <p:nvPicPr>
          <p:cNvPr id="24" name="Picture 4" descr="C:\Users\mohamedz\Desktop\InfiniteLogo-TM-Reverse.jpg">
            <a:extLst>
              <a:ext uri="{FF2B5EF4-FFF2-40B4-BE49-F238E27FC236}">
                <a16:creationId xmlns:a16="http://schemas.microsoft.com/office/drawing/2014/main" id="{EF1038BE-F0C8-4586-A3D0-40EF616DD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464646"/>
              </a:clrFrom>
              <a:clrTo>
                <a:srgbClr val="46464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8688" y="214014"/>
            <a:ext cx="1074312" cy="98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900290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18E00-2EE9-48C0-8656-FE11FF714E63}"/>
              </a:ext>
            </a:extLst>
          </p:cNvPr>
          <p:cNvSpPr/>
          <p:nvPr/>
        </p:nvSpPr>
        <p:spPr>
          <a:xfrm>
            <a:off x="150812" y="1371600"/>
            <a:ext cx="1089660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sudo bash: </a:t>
            </a:r>
            <a:r>
              <a:rPr lang="en-US" dirty="0"/>
              <a:t>It is used to switch from any user to root user.</a:t>
            </a:r>
          </a:p>
          <a:p>
            <a:r>
              <a:rPr lang="en-US" dirty="0"/>
              <a:t>Syntax: sudo bash + enter </a:t>
            </a:r>
            <a:r>
              <a:rPr lang="en-US" sz="2800" dirty="0"/>
              <a:t> </a:t>
            </a:r>
            <a:endParaRPr lang="en-US" dirty="0"/>
          </a:p>
          <a:p>
            <a:r>
              <a:rPr lang="en-US" b="1" dirty="0"/>
              <a:t>Example:</a:t>
            </a:r>
            <a:r>
              <a:rPr lang="en-US" dirty="0"/>
              <a:t> </a:t>
            </a:r>
          </a:p>
          <a:p>
            <a:r>
              <a:rPr lang="en-US" dirty="0"/>
              <a:t>Note: Check with whoami cmd to see the change after executing sudo bash cmd.</a:t>
            </a:r>
          </a:p>
          <a:p>
            <a:endParaRPr lang="en-US" dirty="0"/>
          </a:p>
          <a:p>
            <a:r>
              <a:rPr lang="en-US" sz="2800" dirty="0"/>
              <a:t>useradd: </a:t>
            </a:r>
            <a:r>
              <a:rPr lang="en-US" dirty="0"/>
              <a:t>It is used to add user in </a:t>
            </a:r>
            <a:r>
              <a:rPr lang="en-US" dirty="0" err="1"/>
              <a:t>linux</a:t>
            </a:r>
            <a:r>
              <a:rPr lang="en-US" dirty="0"/>
              <a:t>.</a:t>
            </a:r>
          </a:p>
          <a:p>
            <a:r>
              <a:rPr lang="en-US" dirty="0"/>
              <a:t>Syntax: sudo useradd user_name + enter</a:t>
            </a:r>
          </a:p>
          <a:p>
            <a:r>
              <a:rPr lang="en-US" b="1" dirty="0"/>
              <a:t>Example: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 password for user john:</a:t>
            </a:r>
          </a:p>
          <a:p>
            <a:r>
              <a:rPr lang="en-US" b="1" dirty="0"/>
              <a:t>Example:</a:t>
            </a:r>
          </a:p>
          <a:p>
            <a:r>
              <a:rPr lang="en-US" dirty="0"/>
              <a:t>Just follow-up with password and retype password to set password.</a:t>
            </a:r>
          </a:p>
          <a:p>
            <a:endParaRPr lang="en-US" sz="2800" dirty="0"/>
          </a:p>
          <a:p>
            <a:r>
              <a:rPr lang="en-US" sz="2800" dirty="0"/>
              <a:t> </a:t>
            </a:r>
          </a:p>
          <a:p>
            <a:endParaRPr lang="en-IN" dirty="0"/>
          </a:p>
        </p:txBody>
      </p:sp>
      <p:sp>
        <p:nvSpPr>
          <p:cNvPr id="7" name="object 31">
            <a:extLst>
              <a:ext uri="{FF2B5EF4-FFF2-40B4-BE49-F238E27FC236}">
                <a16:creationId xmlns:a16="http://schemas.microsoft.com/office/drawing/2014/main" id="{3FF504E8-E40E-4430-B3E5-8D153B50689F}"/>
              </a:ext>
            </a:extLst>
          </p:cNvPr>
          <p:cNvSpPr txBox="1"/>
          <p:nvPr/>
        </p:nvSpPr>
        <p:spPr>
          <a:xfrm>
            <a:off x="1234758" y="2286000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sudo 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bash   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  <p:sp>
        <p:nvSpPr>
          <p:cNvPr id="8" name="object 31">
            <a:extLst>
              <a:ext uri="{FF2B5EF4-FFF2-40B4-BE49-F238E27FC236}">
                <a16:creationId xmlns:a16="http://schemas.microsoft.com/office/drawing/2014/main" id="{A1527FF1-66D0-45DF-97E5-62FA2A431394}"/>
              </a:ext>
            </a:extLst>
          </p:cNvPr>
          <p:cNvSpPr txBox="1"/>
          <p:nvPr/>
        </p:nvSpPr>
        <p:spPr>
          <a:xfrm>
            <a:off x="1234758" y="3914001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sudo 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useradd John   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  <p:sp>
        <p:nvSpPr>
          <p:cNvPr id="9" name="object 31">
            <a:extLst>
              <a:ext uri="{FF2B5EF4-FFF2-40B4-BE49-F238E27FC236}">
                <a16:creationId xmlns:a16="http://schemas.microsoft.com/office/drawing/2014/main" id="{4E550627-4772-47E0-8F9A-BF1A30C94989}"/>
              </a:ext>
            </a:extLst>
          </p:cNvPr>
          <p:cNvSpPr txBox="1"/>
          <p:nvPr/>
        </p:nvSpPr>
        <p:spPr>
          <a:xfrm>
            <a:off x="1217612" y="4752201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sudo 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passwd John   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97477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18E00-2EE9-48C0-8656-FE11FF714E63}"/>
              </a:ext>
            </a:extLst>
          </p:cNvPr>
          <p:cNvSpPr/>
          <p:nvPr/>
        </p:nvSpPr>
        <p:spPr>
          <a:xfrm>
            <a:off x="150812" y="1371600"/>
            <a:ext cx="108966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userdel: </a:t>
            </a:r>
            <a:r>
              <a:rPr lang="en-US" dirty="0"/>
              <a:t>It is used to delete user.</a:t>
            </a:r>
          </a:p>
          <a:p>
            <a:r>
              <a:rPr lang="en-US" dirty="0"/>
              <a:t>Syntax: sudo userdel user_name + enter</a:t>
            </a:r>
          </a:p>
          <a:p>
            <a:r>
              <a:rPr lang="en-US" b="1" dirty="0"/>
              <a:t>Example:</a:t>
            </a:r>
            <a:endParaRPr lang="en-US" dirty="0"/>
          </a:p>
          <a:p>
            <a:endParaRPr lang="en-US" sz="2800" dirty="0"/>
          </a:p>
          <a:p>
            <a:r>
              <a:rPr lang="en-US" sz="2800" dirty="0"/>
              <a:t>groupadd: </a:t>
            </a:r>
            <a:r>
              <a:rPr lang="en-US" dirty="0"/>
              <a:t>It is used to add a group.</a:t>
            </a:r>
          </a:p>
          <a:p>
            <a:r>
              <a:rPr lang="en-US" dirty="0"/>
              <a:t>Syntax: sudo groupadd </a:t>
            </a:r>
            <a:r>
              <a:rPr lang="en-US" dirty="0" err="1"/>
              <a:t>group_name</a:t>
            </a:r>
            <a:r>
              <a:rPr lang="en-US" dirty="0"/>
              <a:t> + enter</a:t>
            </a:r>
          </a:p>
          <a:p>
            <a:r>
              <a:rPr lang="en-US" b="1" dirty="0"/>
              <a:t>Example:</a:t>
            </a:r>
          </a:p>
          <a:p>
            <a:endParaRPr lang="en-US" dirty="0"/>
          </a:p>
          <a:p>
            <a:r>
              <a:rPr lang="en-US" sz="2800" dirty="0"/>
              <a:t>groupdel: </a:t>
            </a:r>
            <a:r>
              <a:rPr lang="en-US" dirty="0"/>
              <a:t>It is used to delete a group.</a:t>
            </a:r>
          </a:p>
          <a:p>
            <a:r>
              <a:rPr lang="en-US" dirty="0"/>
              <a:t>Syntax: sudo groupdel </a:t>
            </a:r>
            <a:r>
              <a:rPr lang="en-US" dirty="0" err="1"/>
              <a:t>group_name</a:t>
            </a:r>
            <a:r>
              <a:rPr lang="en-US" dirty="0"/>
              <a:t> + enter</a:t>
            </a:r>
          </a:p>
          <a:p>
            <a:r>
              <a:rPr lang="en-US" b="1" dirty="0"/>
              <a:t>Example:</a:t>
            </a:r>
          </a:p>
          <a:p>
            <a:endParaRPr lang="en-US" dirty="0"/>
          </a:p>
          <a:p>
            <a:r>
              <a:rPr lang="en-US" sz="2800" dirty="0"/>
              <a:t>touch</a:t>
            </a:r>
            <a:r>
              <a:rPr lang="en-US" dirty="0"/>
              <a:t>: It is used to create a file.</a:t>
            </a:r>
          </a:p>
          <a:p>
            <a:r>
              <a:rPr lang="en-US" dirty="0"/>
              <a:t>Syntax: sudo touch </a:t>
            </a:r>
            <a:r>
              <a:rPr lang="en-US" dirty="0" err="1"/>
              <a:t>filename.extn</a:t>
            </a:r>
            <a:r>
              <a:rPr lang="en-US" dirty="0"/>
              <a:t> + enter</a:t>
            </a:r>
          </a:p>
          <a:p>
            <a:r>
              <a:rPr lang="en-US" b="1" dirty="0"/>
              <a:t>Example:</a:t>
            </a:r>
            <a:endParaRPr lang="en-US" dirty="0"/>
          </a:p>
          <a:p>
            <a:endParaRPr lang="en-US" dirty="0"/>
          </a:p>
          <a:p>
            <a:r>
              <a:rPr lang="en-US" sz="2800" dirty="0"/>
              <a:t> </a:t>
            </a:r>
          </a:p>
          <a:p>
            <a:endParaRPr lang="en-IN" dirty="0"/>
          </a:p>
        </p:txBody>
      </p:sp>
      <p:sp>
        <p:nvSpPr>
          <p:cNvPr id="7" name="object 31">
            <a:extLst>
              <a:ext uri="{FF2B5EF4-FFF2-40B4-BE49-F238E27FC236}">
                <a16:creationId xmlns:a16="http://schemas.microsoft.com/office/drawing/2014/main" id="{96AD079D-2B62-4D4E-AB3B-9FAA77035E14}"/>
              </a:ext>
            </a:extLst>
          </p:cNvPr>
          <p:cNvSpPr txBox="1"/>
          <p:nvPr/>
        </p:nvSpPr>
        <p:spPr>
          <a:xfrm>
            <a:off x="1234758" y="2161401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sudo 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userdel John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  <p:sp>
        <p:nvSpPr>
          <p:cNvPr id="8" name="object 31">
            <a:extLst>
              <a:ext uri="{FF2B5EF4-FFF2-40B4-BE49-F238E27FC236}">
                <a16:creationId xmlns:a16="http://schemas.microsoft.com/office/drawing/2014/main" id="{89201A47-207B-4C9C-9253-CC24BA0FAD7D}"/>
              </a:ext>
            </a:extLst>
          </p:cNvPr>
          <p:cNvSpPr txBox="1"/>
          <p:nvPr/>
        </p:nvSpPr>
        <p:spPr>
          <a:xfrm>
            <a:off x="1234758" y="3581400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sudo 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groupadd Techies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  <p:sp>
        <p:nvSpPr>
          <p:cNvPr id="9" name="object 31">
            <a:extLst>
              <a:ext uri="{FF2B5EF4-FFF2-40B4-BE49-F238E27FC236}">
                <a16:creationId xmlns:a16="http://schemas.microsoft.com/office/drawing/2014/main" id="{42D683AC-7AB8-4E8B-B2EA-800D38FF52FC}"/>
              </a:ext>
            </a:extLst>
          </p:cNvPr>
          <p:cNvSpPr txBox="1"/>
          <p:nvPr/>
        </p:nvSpPr>
        <p:spPr>
          <a:xfrm>
            <a:off x="1234758" y="4876800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sudo 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groupdel Techies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  <p:sp>
        <p:nvSpPr>
          <p:cNvPr id="10" name="object 31">
            <a:extLst>
              <a:ext uri="{FF2B5EF4-FFF2-40B4-BE49-F238E27FC236}">
                <a16:creationId xmlns:a16="http://schemas.microsoft.com/office/drawing/2014/main" id="{0439B774-116D-4F00-A2D0-7E941F2DD90D}"/>
              </a:ext>
            </a:extLst>
          </p:cNvPr>
          <p:cNvSpPr txBox="1"/>
          <p:nvPr/>
        </p:nvSpPr>
        <p:spPr>
          <a:xfrm>
            <a:off x="1234758" y="6200001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sudo 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touch demo.txt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15053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18E00-2EE9-48C0-8656-FE11FF714E63}"/>
              </a:ext>
            </a:extLst>
          </p:cNvPr>
          <p:cNvSpPr/>
          <p:nvPr/>
        </p:nvSpPr>
        <p:spPr>
          <a:xfrm>
            <a:off x="150812" y="1371600"/>
            <a:ext cx="10896600" cy="5924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touch</a:t>
            </a:r>
            <a:r>
              <a:rPr lang="en-US" dirty="0"/>
              <a:t>: continued..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Once file is created check the file by using ls cmd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can edit that file by using vi editor</a:t>
            </a:r>
          </a:p>
          <a:p>
            <a:r>
              <a:rPr lang="en-US" b="1" dirty="0"/>
              <a:t>Example: </a:t>
            </a:r>
          </a:p>
          <a:p>
            <a:r>
              <a:rPr lang="en-US" dirty="0"/>
              <a:t>Now demo.txt will be opened in vi editor.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Press </a:t>
            </a:r>
            <a:r>
              <a:rPr lang="en-US" dirty="0" err="1"/>
              <a:t>i</a:t>
            </a:r>
            <a:r>
              <a:rPr lang="en-US" dirty="0"/>
              <a:t> to insert data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Press esc + :</a:t>
            </a:r>
            <a:r>
              <a:rPr lang="en-US" dirty="0" err="1"/>
              <a:t>wq</a:t>
            </a:r>
            <a:r>
              <a:rPr lang="en-US" dirty="0"/>
              <a:t> to save and exit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800" dirty="0"/>
              <a:t>cat</a:t>
            </a:r>
            <a:r>
              <a:rPr lang="en-US" dirty="0"/>
              <a:t>: stands for concatenate. It reads data from the file and gives their content as output. It helps us to create, view, concatenate files.</a:t>
            </a:r>
          </a:p>
          <a:p>
            <a:r>
              <a:rPr lang="en-US" dirty="0"/>
              <a:t>Syntax: cat filename.extn + enter</a:t>
            </a:r>
          </a:p>
          <a:p>
            <a:r>
              <a:rPr lang="en-US" b="1" dirty="0"/>
              <a:t>Example:</a:t>
            </a:r>
            <a:endParaRPr lang="en-US" dirty="0"/>
          </a:p>
          <a:p>
            <a:endParaRPr lang="en-US" dirty="0"/>
          </a:p>
          <a:p>
            <a:r>
              <a:rPr lang="en-US" sz="2900" dirty="0"/>
              <a:t>cp</a:t>
            </a:r>
            <a:r>
              <a:rPr lang="en-US" dirty="0"/>
              <a:t>: stands for copy. It is used to copy files or group of files or directory. It creates an exact image of a file on a disk with different file name. It require at least two filenames in its arguments.</a:t>
            </a:r>
          </a:p>
          <a:p>
            <a:endParaRPr lang="en-US" dirty="0"/>
          </a:p>
          <a:p>
            <a:r>
              <a:rPr lang="en-US" sz="2800" dirty="0"/>
              <a:t> </a:t>
            </a:r>
          </a:p>
          <a:p>
            <a:endParaRPr lang="en-IN" dirty="0"/>
          </a:p>
        </p:txBody>
      </p:sp>
      <p:sp>
        <p:nvSpPr>
          <p:cNvPr id="7" name="object 31">
            <a:extLst>
              <a:ext uri="{FF2B5EF4-FFF2-40B4-BE49-F238E27FC236}">
                <a16:creationId xmlns:a16="http://schemas.microsoft.com/office/drawing/2014/main" id="{7F44E2A1-3B70-431F-BC86-E3004B92F42B}"/>
              </a:ext>
            </a:extLst>
          </p:cNvPr>
          <p:cNvSpPr txBox="1"/>
          <p:nvPr/>
        </p:nvSpPr>
        <p:spPr>
          <a:xfrm>
            <a:off x="1217612" y="2466201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sudo 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vi demo.txt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  <p:sp>
        <p:nvSpPr>
          <p:cNvPr id="8" name="object 31">
            <a:extLst>
              <a:ext uri="{FF2B5EF4-FFF2-40B4-BE49-F238E27FC236}">
                <a16:creationId xmlns:a16="http://schemas.microsoft.com/office/drawing/2014/main" id="{EF95AD17-31A3-4C11-96AB-C2D3931D6E33}"/>
              </a:ext>
            </a:extLst>
          </p:cNvPr>
          <p:cNvSpPr txBox="1"/>
          <p:nvPr/>
        </p:nvSpPr>
        <p:spPr>
          <a:xfrm>
            <a:off x="1234758" y="4876800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cat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 demo.txt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73553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18E00-2EE9-48C0-8656-FE11FF714E63}"/>
              </a:ext>
            </a:extLst>
          </p:cNvPr>
          <p:cNvSpPr/>
          <p:nvPr/>
        </p:nvSpPr>
        <p:spPr>
          <a:xfrm>
            <a:off x="150812" y="1371600"/>
            <a:ext cx="10896600" cy="5924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dirty="0"/>
              <a:t>cp</a:t>
            </a:r>
            <a:r>
              <a:rPr lang="en-US" dirty="0"/>
              <a:t>: continued..</a:t>
            </a:r>
          </a:p>
          <a:p>
            <a:r>
              <a:rPr lang="en-US" dirty="0"/>
              <a:t>Syntax: cp filename.extn path + enter</a:t>
            </a:r>
          </a:p>
          <a:p>
            <a:r>
              <a:rPr lang="en-US" b="1" dirty="0"/>
              <a:t>Example: </a:t>
            </a:r>
          </a:p>
          <a:p>
            <a:r>
              <a:rPr lang="en-US" dirty="0"/>
              <a:t>Note: to see whether the file demo.txt copied to specified path please follow below steps.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goto</a:t>
            </a:r>
            <a:r>
              <a:rPr lang="en-US" dirty="0"/>
              <a:t> the john directory by telling cd john\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now type pwd cmd to check your current working directory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now tell ls cmd to see the file demo.txt</a:t>
            </a:r>
          </a:p>
          <a:p>
            <a:endParaRPr lang="en-US" dirty="0"/>
          </a:p>
          <a:p>
            <a:r>
              <a:rPr lang="en-US" sz="2800" dirty="0"/>
              <a:t>mv</a:t>
            </a:r>
            <a:r>
              <a:rPr lang="en-US" dirty="0"/>
              <a:t>: stands for move. It is used to move one or more files or directories from one place to another place.</a:t>
            </a:r>
          </a:p>
          <a:p>
            <a:r>
              <a:rPr lang="en-US" dirty="0"/>
              <a:t>Syntax: sudo mv flag filename path + enter</a:t>
            </a:r>
          </a:p>
          <a:p>
            <a:r>
              <a:rPr lang="en-US" b="1" dirty="0"/>
              <a:t>Example:</a:t>
            </a:r>
          </a:p>
          <a:p>
            <a:endParaRPr lang="en-US" dirty="0"/>
          </a:p>
          <a:p>
            <a:r>
              <a:rPr lang="en-US" sz="2800" dirty="0"/>
              <a:t>rm: </a:t>
            </a:r>
            <a:r>
              <a:rPr lang="en-US" dirty="0"/>
              <a:t>stands for remove. It  is used to remove objects such as files, directories, symbolic links</a:t>
            </a:r>
          </a:p>
          <a:p>
            <a:r>
              <a:rPr lang="en-US" dirty="0"/>
              <a:t>Syntax: sudo rm </a:t>
            </a:r>
            <a:r>
              <a:rPr lang="en-US" dirty="0" err="1"/>
              <a:t>filename.extn</a:t>
            </a:r>
            <a:r>
              <a:rPr lang="en-US" dirty="0"/>
              <a:t> + enter</a:t>
            </a:r>
          </a:p>
          <a:p>
            <a:r>
              <a:rPr lang="en-US" b="1" dirty="0"/>
              <a:t>Example:</a:t>
            </a:r>
            <a:endParaRPr lang="en-US" sz="2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800" dirty="0"/>
              <a:t> </a:t>
            </a:r>
          </a:p>
          <a:p>
            <a:endParaRPr lang="en-IN" dirty="0"/>
          </a:p>
        </p:txBody>
      </p:sp>
      <p:sp>
        <p:nvSpPr>
          <p:cNvPr id="7" name="object 31">
            <a:extLst>
              <a:ext uri="{FF2B5EF4-FFF2-40B4-BE49-F238E27FC236}">
                <a16:creationId xmlns:a16="http://schemas.microsoft.com/office/drawing/2014/main" id="{FAAA6570-0E65-4315-ABEB-5D6EA5CD764C}"/>
              </a:ext>
            </a:extLst>
          </p:cNvPr>
          <p:cNvSpPr txBox="1"/>
          <p:nvPr/>
        </p:nvSpPr>
        <p:spPr>
          <a:xfrm>
            <a:off x="1217612" y="2161401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cp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 demo.txt /home/John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  <p:sp>
        <p:nvSpPr>
          <p:cNvPr id="8" name="object 31">
            <a:extLst>
              <a:ext uri="{FF2B5EF4-FFF2-40B4-BE49-F238E27FC236}">
                <a16:creationId xmlns:a16="http://schemas.microsoft.com/office/drawing/2014/main" id="{FE74224E-D1DF-4260-9806-F9304DC3781D}"/>
              </a:ext>
            </a:extLst>
          </p:cNvPr>
          <p:cNvSpPr txBox="1"/>
          <p:nvPr/>
        </p:nvSpPr>
        <p:spPr>
          <a:xfrm>
            <a:off x="1234758" y="4676001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sudo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 mv demo.txt /home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  <p:sp>
        <p:nvSpPr>
          <p:cNvPr id="9" name="object 31">
            <a:extLst>
              <a:ext uri="{FF2B5EF4-FFF2-40B4-BE49-F238E27FC236}">
                <a16:creationId xmlns:a16="http://schemas.microsoft.com/office/drawing/2014/main" id="{FD2A9212-320E-45B4-BB1F-5B852D987D62}"/>
              </a:ext>
            </a:extLst>
          </p:cNvPr>
          <p:cNvSpPr txBox="1"/>
          <p:nvPr/>
        </p:nvSpPr>
        <p:spPr>
          <a:xfrm>
            <a:off x="1217612" y="5943600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sudo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 rm demo.txt 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63335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18E00-2EE9-48C0-8656-FE11FF714E63}"/>
              </a:ext>
            </a:extLst>
          </p:cNvPr>
          <p:cNvSpPr/>
          <p:nvPr/>
        </p:nvSpPr>
        <p:spPr>
          <a:xfrm>
            <a:off x="150812" y="1371600"/>
            <a:ext cx="108966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dirty="0"/>
              <a:t>mkdir</a:t>
            </a:r>
            <a:r>
              <a:rPr lang="en-US" dirty="0"/>
              <a:t>: stands for make directory. It is used to create new directory.</a:t>
            </a:r>
          </a:p>
          <a:p>
            <a:r>
              <a:rPr lang="en-US" dirty="0"/>
              <a:t>Syntax: sudo mkdir path + enter</a:t>
            </a:r>
          </a:p>
          <a:p>
            <a:r>
              <a:rPr lang="en-US" b="1" dirty="0"/>
              <a:t>Example:</a:t>
            </a:r>
          </a:p>
          <a:p>
            <a:r>
              <a:rPr lang="en-US" dirty="0"/>
              <a:t>Note: use</a:t>
            </a:r>
            <a:r>
              <a:rPr lang="en-US" b="1" dirty="0"/>
              <a:t> ls </a:t>
            </a:r>
            <a:r>
              <a:rPr lang="en-US" dirty="0"/>
              <a:t>in terminal to see the created directory</a:t>
            </a:r>
          </a:p>
          <a:p>
            <a:endParaRPr lang="en-US" dirty="0"/>
          </a:p>
          <a:p>
            <a:r>
              <a:rPr lang="en-US" sz="2800" dirty="0"/>
              <a:t>rmdir: </a:t>
            </a:r>
            <a:r>
              <a:rPr lang="en-US" dirty="0"/>
              <a:t>stands for remove directory. It is used to delete a directory.</a:t>
            </a:r>
          </a:p>
          <a:p>
            <a:r>
              <a:rPr lang="en-US" dirty="0"/>
              <a:t>Syntax: sudo rmdir directory name + enter</a:t>
            </a:r>
          </a:p>
          <a:p>
            <a:r>
              <a:rPr lang="en-US" b="1" dirty="0"/>
              <a:t>Example: </a:t>
            </a:r>
          </a:p>
          <a:p>
            <a:r>
              <a:rPr lang="en-US" dirty="0"/>
              <a:t>Note: use ls cmd to see the created directory</a:t>
            </a:r>
          </a:p>
          <a:p>
            <a:endParaRPr lang="en-US" sz="2800" dirty="0"/>
          </a:p>
          <a:p>
            <a:r>
              <a:rPr lang="en-US" sz="2800" dirty="0"/>
              <a:t>grep: </a:t>
            </a:r>
            <a:r>
              <a:rPr lang="en-US" dirty="0"/>
              <a:t>It is used to search a word in a file</a:t>
            </a:r>
          </a:p>
          <a:p>
            <a:r>
              <a:rPr lang="en-US" dirty="0"/>
              <a:t>Syntax: grep word to be searched filename.extn</a:t>
            </a:r>
          </a:p>
          <a:p>
            <a:r>
              <a:rPr lang="en-US" b="1" dirty="0"/>
              <a:t>Example:</a:t>
            </a:r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800" dirty="0"/>
              <a:t> </a:t>
            </a:r>
          </a:p>
          <a:p>
            <a:endParaRPr lang="en-IN" dirty="0"/>
          </a:p>
        </p:txBody>
      </p:sp>
      <p:sp>
        <p:nvSpPr>
          <p:cNvPr id="7" name="object 31">
            <a:extLst>
              <a:ext uri="{FF2B5EF4-FFF2-40B4-BE49-F238E27FC236}">
                <a16:creationId xmlns:a16="http://schemas.microsoft.com/office/drawing/2014/main" id="{67CA87E4-0899-40A4-9EA9-CE267F891BDC}"/>
              </a:ext>
            </a:extLst>
          </p:cNvPr>
          <p:cNvSpPr txBox="1"/>
          <p:nvPr/>
        </p:nvSpPr>
        <p:spPr>
          <a:xfrm>
            <a:off x="1234758" y="2161401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sudo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 mkdir /home/Techies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  <p:sp>
        <p:nvSpPr>
          <p:cNvPr id="8" name="object 31">
            <a:extLst>
              <a:ext uri="{FF2B5EF4-FFF2-40B4-BE49-F238E27FC236}">
                <a16:creationId xmlns:a16="http://schemas.microsoft.com/office/drawing/2014/main" id="{18D91EAA-85B4-4116-9078-2CB80ACDDD6B}"/>
              </a:ext>
            </a:extLst>
          </p:cNvPr>
          <p:cNvSpPr txBox="1"/>
          <p:nvPr/>
        </p:nvSpPr>
        <p:spPr>
          <a:xfrm>
            <a:off x="1234758" y="3733800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sudo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 rmdir Techies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  <p:sp>
        <p:nvSpPr>
          <p:cNvPr id="9" name="object 31">
            <a:extLst>
              <a:ext uri="{FF2B5EF4-FFF2-40B4-BE49-F238E27FC236}">
                <a16:creationId xmlns:a16="http://schemas.microsoft.com/office/drawing/2014/main" id="{BC12A959-5D05-4822-AF98-37D03788098D}"/>
              </a:ext>
            </a:extLst>
          </p:cNvPr>
          <p:cNvSpPr txBox="1"/>
          <p:nvPr/>
        </p:nvSpPr>
        <p:spPr>
          <a:xfrm>
            <a:off x="1217612" y="5514201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grep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 cat greptest.txt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47593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18E00-2EE9-48C0-8656-FE11FF714E63}"/>
              </a:ext>
            </a:extLst>
          </p:cNvPr>
          <p:cNvSpPr/>
          <p:nvPr/>
        </p:nvSpPr>
        <p:spPr>
          <a:xfrm>
            <a:off x="150812" y="1371600"/>
            <a:ext cx="108966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dirty="0"/>
              <a:t>sort</a:t>
            </a:r>
            <a:r>
              <a:rPr lang="en-US" dirty="0"/>
              <a:t>: It is used to sort words in file.</a:t>
            </a:r>
          </a:p>
          <a:p>
            <a:r>
              <a:rPr lang="en-US" dirty="0"/>
              <a:t>Syntax: sort </a:t>
            </a:r>
            <a:r>
              <a:rPr lang="en-US" dirty="0" err="1"/>
              <a:t>filename.extn</a:t>
            </a:r>
            <a:endParaRPr lang="en-US" dirty="0"/>
          </a:p>
          <a:p>
            <a:r>
              <a:rPr lang="en-US" b="1" dirty="0"/>
              <a:t>Example: </a:t>
            </a:r>
          </a:p>
          <a:p>
            <a:r>
              <a:rPr lang="en-US" sz="2800" dirty="0"/>
              <a:t>chown: </a:t>
            </a:r>
            <a:r>
              <a:rPr lang="en-US" dirty="0"/>
              <a:t>It is used to change the file Owner or group. Whenever you want to change ownership, you can use chown command.</a:t>
            </a:r>
          </a:p>
          <a:p>
            <a:endParaRPr lang="en-US" dirty="0"/>
          </a:p>
          <a:p>
            <a:r>
              <a:rPr lang="en-US" sz="2800" dirty="0"/>
              <a:t>3 types of permissions: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Read - This permission allows the user to read files and in directories, it lets the user read directories and subdirectories stores in it.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Write - This permission allows a user to modify and delete a file. Also, it allows a user to modify its contents (create, delete and rename files in it) for the directories. Unless the execute permission is not given to directories changes does do affect them.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Execute - The write permission on a file allows it to get executed. For example, if we have a file named </a:t>
            </a:r>
            <a:r>
              <a:rPr lang="en-US" i="1" dirty="0"/>
              <a:t>php.sh</a:t>
            </a:r>
            <a:r>
              <a:rPr lang="en-US" dirty="0"/>
              <a:t> so unless we don’t give it execute permission it won’t run.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800" dirty="0"/>
              <a:t> </a:t>
            </a:r>
          </a:p>
          <a:p>
            <a:endParaRPr lang="en-IN" dirty="0"/>
          </a:p>
        </p:txBody>
      </p:sp>
      <p:sp>
        <p:nvSpPr>
          <p:cNvPr id="7" name="object 31">
            <a:extLst>
              <a:ext uri="{FF2B5EF4-FFF2-40B4-BE49-F238E27FC236}">
                <a16:creationId xmlns:a16="http://schemas.microsoft.com/office/drawing/2014/main" id="{8E854E57-751F-4C73-BBE0-72FDB7D22B0F}"/>
              </a:ext>
            </a:extLst>
          </p:cNvPr>
          <p:cNvSpPr txBox="1"/>
          <p:nvPr/>
        </p:nvSpPr>
        <p:spPr>
          <a:xfrm>
            <a:off x="320358" y="3200400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ls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-l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8" name="object 31">
            <a:extLst>
              <a:ext uri="{FF2B5EF4-FFF2-40B4-BE49-F238E27FC236}">
                <a16:creationId xmlns:a16="http://schemas.microsoft.com/office/drawing/2014/main" id="{715FED92-360A-4395-968E-31E0D167C755}"/>
              </a:ext>
            </a:extLst>
          </p:cNvPr>
          <p:cNvSpPr txBox="1"/>
          <p:nvPr/>
        </p:nvSpPr>
        <p:spPr>
          <a:xfrm>
            <a:off x="1217612" y="2161401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sort 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sorttest.txt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64525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18E00-2EE9-48C0-8656-FE11FF714E63}"/>
              </a:ext>
            </a:extLst>
          </p:cNvPr>
          <p:cNvSpPr/>
          <p:nvPr/>
        </p:nvSpPr>
        <p:spPr>
          <a:xfrm>
            <a:off x="150812" y="1371600"/>
            <a:ext cx="10896600" cy="5186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chown: </a:t>
            </a:r>
            <a:r>
              <a:rPr lang="en-US" dirty="0"/>
              <a:t>Continued..</a:t>
            </a:r>
          </a:p>
          <a:p>
            <a:r>
              <a:rPr lang="en-US" sz="2800" dirty="0"/>
              <a:t>3 types of file permission: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user – It affect the owner of the file.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Group - affect the group which owns the file. Instead of the group permissions, the user permissions will apply if the owner user is in this group.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other</a:t>
            </a:r>
            <a:r>
              <a:rPr lang="en-US" sz="2800" dirty="0"/>
              <a:t> - </a:t>
            </a:r>
            <a:r>
              <a:rPr lang="en-US" dirty="0"/>
              <a:t>affect all other users on the system.</a:t>
            </a:r>
          </a:p>
          <a:p>
            <a:r>
              <a:rPr lang="en-US" dirty="0"/>
              <a:t>To see the permission, use the below cmd</a:t>
            </a:r>
          </a:p>
          <a:p>
            <a:r>
              <a:rPr lang="en-US" b="1" dirty="0"/>
              <a:t>Example:</a:t>
            </a:r>
            <a:endParaRPr lang="en-US" dirty="0"/>
          </a:p>
          <a:p>
            <a:endParaRPr lang="en-US" dirty="0"/>
          </a:p>
          <a:p>
            <a:r>
              <a:rPr lang="en-US" sz="2900" dirty="0"/>
              <a:t>Changing user:</a:t>
            </a:r>
          </a:p>
          <a:p>
            <a:r>
              <a:rPr lang="en-US" b="1" dirty="0"/>
              <a:t>Example:</a:t>
            </a:r>
          </a:p>
          <a:p>
            <a:endParaRPr lang="en-US" dirty="0"/>
          </a:p>
          <a:p>
            <a:r>
              <a:rPr lang="en-US" b="1" dirty="0"/>
              <a:t>Note: </a:t>
            </a:r>
            <a:r>
              <a:rPr lang="en-US" dirty="0"/>
              <a:t>type ls –l to see the permission</a:t>
            </a:r>
          </a:p>
          <a:p>
            <a:r>
              <a:rPr lang="en-US" sz="2800" dirty="0"/>
              <a:t> </a:t>
            </a:r>
          </a:p>
          <a:p>
            <a:endParaRPr lang="en-IN" dirty="0"/>
          </a:p>
        </p:txBody>
      </p:sp>
      <p:sp>
        <p:nvSpPr>
          <p:cNvPr id="7" name="object 31">
            <a:extLst>
              <a:ext uri="{FF2B5EF4-FFF2-40B4-BE49-F238E27FC236}">
                <a16:creationId xmlns:a16="http://schemas.microsoft.com/office/drawing/2014/main" id="{6F965BEB-7C08-4BDC-8879-917251F64DA0}"/>
              </a:ext>
            </a:extLst>
          </p:cNvPr>
          <p:cNvSpPr txBox="1"/>
          <p:nvPr/>
        </p:nvSpPr>
        <p:spPr>
          <a:xfrm>
            <a:off x="227012" y="5181600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chown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root demo.txt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9" name="object 31">
            <a:extLst>
              <a:ext uri="{FF2B5EF4-FFF2-40B4-BE49-F238E27FC236}">
                <a16:creationId xmlns:a16="http://schemas.microsoft.com/office/drawing/2014/main" id="{1DA12DFF-2BC8-454A-A840-E5E1F27F0F51}"/>
              </a:ext>
            </a:extLst>
          </p:cNvPr>
          <p:cNvSpPr txBox="1"/>
          <p:nvPr/>
        </p:nvSpPr>
        <p:spPr>
          <a:xfrm>
            <a:off x="1234758" y="3886200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ls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-l</a:t>
            </a:r>
            <a:endParaRPr sz="18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1770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18E00-2EE9-48C0-8656-FE11FF714E63}"/>
              </a:ext>
            </a:extLst>
          </p:cNvPr>
          <p:cNvSpPr/>
          <p:nvPr/>
        </p:nvSpPr>
        <p:spPr>
          <a:xfrm>
            <a:off x="150812" y="914400"/>
            <a:ext cx="10896600" cy="5770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dirty="0" err="1"/>
              <a:t>chmode</a:t>
            </a:r>
            <a:r>
              <a:rPr lang="en-US" sz="2900" dirty="0"/>
              <a:t>: </a:t>
            </a:r>
            <a:r>
              <a:rPr lang="en-US" dirty="0"/>
              <a:t>stands for change mode. It is used to change the access mode of a file.</a:t>
            </a:r>
            <a:r>
              <a:rPr lang="en-US" sz="2900" dirty="0"/>
              <a:t> </a:t>
            </a:r>
            <a:r>
              <a:rPr lang="en-US" dirty="0"/>
              <a:t>“0”-no permission ,</a:t>
            </a:r>
          </a:p>
          <a:p>
            <a:r>
              <a:rPr lang="en-US" dirty="0"/>
              <a:t>“1”- Execute permission, “2”- Write permission, “4”- Read permission, “7”- Read, Write and Execute.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Example: </a:t>
            </a:r>
            <a:r>
              <a:rPr lang="en-US" dirty="0"/>
              <a:t>type ls –l to see the permission</a:t>
            </a:r>
          </a:p>
          <a:p>
            <a:r>
              <a:rPr lang="en-US" sz="2900" dirty="0" err="1"/>
              <a:t>lsof</a:t>
            </a:r>
            <a:r>
              <a:rPr lang="en-US" sz="2900" dirty="0"/>
              <a:t>: </a:t>
            </a:r>
            <a:r>
              <a:rPr lang="en-US" dirty="0"/>
              <a:t>It is used to list out all opened files in the output console.</a:t>
            </a:r>
          </a:p>
          <a:p>
            <a:r>
              <a:rPr lang="en-US" b="1" dirty="0"/>
              <a:t>Example:</a:t>
            </a:r>
          </a:p>
          <a:p>
            <a:r>
              <a:rPr lang="en-US" sz="2900" dirty="0"/>
              <a:t>id</a:t>
            </a:r>
            <a:r>
              <a:rPr lang="en-US" dirty="0"/>
              <a:t>: It is used to find out user, group names and numeric id’s of current user or any other user </a:t>
            </a:r>
            <a:endParaRPr lang="en-US" sz="2800" dirty="0"/>
          </a:p>
          <a:p>
            <a:r>
              <a:rPr lang="en-US" dirty="0"/>
              <a:t>Syntax: id flag username   </a:t>
            </a:r>
          </a:p>
          <a:p>
            <a:r>
              <a:rPr lang="en-US" dirty="0"/>
              <a:t>Flags:       -g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prints only effective group id’s </a:t>
            </a:r>
          </a:p>
          <a:p>
            <a:pPr lvl="2" algn="just"/>
            <a:r>
              <a:rPr lang="en-US" dirty="0"/>
              <a:t>-G </a:t>
            </a:r>
            <a:r>
              <a:rPr lang="en-US" dirty="0">
                <a:sym typeface="Wingdings" panose="05000000000000000000" pitchFamily="2" charset="2"/>
              </a:rPr>
              <a:t> prints all the group id’s</a:t>
            </a:r>
            <a:endParaRPr lang="en-US" dirty="0"/>
          </a:p>
          <a:p>
            <a:pPr lvl="2" algn="just"/>
            <a:r>
              <a:rPr lang="en-US" dirty="0"/>
              <a:t>-n </a:t>
            </a:r>
            <a:r>
              <a:rPr lang="en-US" dirty="0">
                <a:sym typeface="Wingdings" panose="05000000000000000000" pitchFamily="2" charset="2"/>
              </a:rPr>
              <a:t> prints names</a:t>
            </a:r>
            <a:endParaRPr lang="en-US" dirty="0"/>
          </a:p>
          <a:p>
            <a:pPr lvl="2" algn="just"/>
            <a:r>
              <a:rPr lang="en-US" dirty="0"/>
              <a:t>-u </a:t>
            </a:r>
            <a:r>
              <a:rPr lang="en-US" dirty="0">
                <a:sym typeface="Wingdings" panose="05000000000000000000" pitchFamily="2" charset="2"/>
              </a:rPr>
              <a:t> prints only effective user id’s</a:t>
            </a:r>
            <a:endParaRPr lang="en-US" dirty="0"/>
          </a:p>
          <a:p>
            <a:pPr lvl="2" algn="just"/>
            <a:r>
              <a:rPr lang="en-US" dirty="0"/>
              <a:t>-help </a:t>
            </a:r>
            <a:r>
              <a:rPr lang="en-US" dirty="0">
                <a:sym typeface="Wingdings" panose="05000000000000000000" pitchFamily="2" charset="2"/>
              </a:rPr>
              <a:t> displays help messages</a:t>
            </a:r>
            <a:endParaRPr lang="en-US" dirty="0"/>
          </a:p>
          <a:p>
            <a:pPr lvl="2" algn="just"/>
            <a:r>
              <a:rPr lang="en-US" dirty="0"/>
              <a:t>-version </a:t>
            </a:r>
            <a:r>
              <a:rPr lang="en-US" dirty="0">
                <a:sym typeface="Wingdings" panose="05000000000000000000" pitchFamily="2" charset="2"/>
              </a:rPr>
              <a:t> gives version information</a:t>
            </a:r>
            <a:endParaRPr lang="en-US" dirty="0"/>
          </a:p>
          <a:p>
            <a:r>
              <a:rPr lang="en-US" sz="1800" b="1" dirty="0"/>
              <a:t>Example 1:</a:t>
            </a:r>
          </a:p>
          <a:p>
            <a:r>
              <a:rPr lang="en-US" sz="1800" dirty="0"/>
              <a:t>Note: id without option displays every set of information.</a:t>
            </a:r>
          </a:p>
          <a:p>
            <a:r>
              <a:rPr lang="en-US" sz="1800" b="1" dirty="0"/>
              <a:t>Example 2: </a:t>
            </a:r>
            <a:r>
              <a:rPr lang="en-US" sz="1800" dirty="0"/>
              <a:t>id – u john, id –g john, id john  etc</a:t>
            </a:r>
            <a:endParaRPr lang="en-IN" dirty="0"/>
          </a:p>
        </p:txBody>
      </p:sp>
      <p:sp>
        <p:nvSpPr>
          <p:cNvPr id="7" name="object 31">
            <a:extLst>
              <a:ext uri="{FF2B5EF4-FFF2-40B4-BE49-F238E27FC236}">
                <a16:creationId xmlns:a16="http://schemas.microsoft.com/office/drawing/2014/main" id="{707A5975-89DF-4815-A693-AE59559896A7}"/>
              </a:ext>
            </a:extLst>
          </p:cNvPr>
          <p:cNvSpPr txBox="1"/>
          <p:nvPr/>
        </p:nvSpPr>
        <p:spPr>
          <a:xfrm>
            <a:off x="227012" y="1905000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chmod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777 demo.txt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8" name="object 31">
            <a:extLst>
              <a:ext uri="{FF2B5EF4-FFF2-40B4-BE49-F238E27FC236}">
                <a16:creationId xmlns:a16="http://schemas.microsoft.com/office/drawing/2014/main" id="{D3384141-FCD9-4C81-8A2C-6A0A10074352}"/>
              </a:ext>
            </a:extLst>
          </p:cNvPr>
          <p:cNvSpPr txBox="1"/>
          <p:nvPr/>
        </p:nvSpPr>
        <p:spPr>
          <a:xfrm>
            <a:off x="1158558" y="3075801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 err="1">
                <a:solidFill>
                  <a:srgbClr val="7F7F7F"/>
                </a:solidFill>
                <a:latin typeface="Consolas"/>
                <a:cs typeface="Consolas"/>
              </a:rPr>
              <a:t>lsof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9" name="object 31">
            <a:extLst>
              <a:ext uri="{FF2B5EF4-FFF2-40B4-BE49-F238E27FC236}">
                <a16:creationId xmlns:a16="http://schemas.microsoft.com/office/drawing/2014/main" id="{5C2C834A-840D-4F3C-82DC-D3E7E499D385}"/>
              </a:ext>
            </a:extLst>
          </p:cNvPr>
          <p:cNvSpPr txBox="1"/>
          <p:nvPr/>
        </p:nvSpPr>
        <p:spPr>
          <a:xfrm>
            <a:off x="1293812" y="5742801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id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John</a:t>
            </a:r>
            <a:endParaRPr sz="18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83030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18E00-2EE9-48C0-8656-FE11FF714E63}"/>
              </a:ext>
            </a:extLst>
          </p:cNvPr>
          <p:cNvSpPr/>
          <p:nvPr/>
        </p:nvSpPr>
        <p:spPr>
          <a:xfrm>
            <a:off x="150811" y="990600"/>
            <a:ext cx="11352372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tar: </a:t>
            </a:r>
            <a:r>
              <a:rPr lang="en-US" dirty="0"/>
              <a:t>It is used to zip and unzip files of .tar format. To zip folder: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endParaRPr lang="en-US" sz="2800" dirty="0"/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800" dirty="0"/>
              <a:t> </a:t>
            </a:r>
          </a:p>
          <a:p>
            <a:endParaRPr lang="en-IN" dirty="0"/>
          </a:p>
        </p:txBody>
      </p:sp>
      <p:sp>
        <p:nvSpPr>
          <p:cNvPr id="9" name="object 31">
            <a:extLst>
              <a:ext uri="{FF2B5EF4-FFF2-40B4-BE49-F238E27FC236}">
                <a16:creationId xmlns:a16="http://schemas.microsoft.com/office/drawing/2014/main" id="{D1AE6039-0682-4784-81D8-3EE796151296}"/>
              </a:ext>
            </a:extLst>
          </p:cNvPr>
          <p:cNvSpPr txBox="1"/>
          <p:nvPr/>
        </p:nvSpPr>
        <p:spPr>
          <a:xfrm>
            <a:off x="303211" y="1628001"/>
            <a:ext cx="7586821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tar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-cf compressed.tar file1 file2 file3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10" name="object 31">
            <a:extLst>
              <a:ext uri="{FF2B5EF4-FFF2-40B4-BE49-F238E27FC236}">
                <a16:creationId xmlns:a16="http://schemas.microsoft.com/office/drawing/2014/main" id="{3B15639E-9127-493A-BDFA-78B5F241FBEA}"/>
              </a:ext>
            </a:extLst>
          </p:cNvPr>
          <p:cNvSpPr txBox="1"/>
          <p:nvPr/>
        </p:nvSpPr>
        <p:spPr>
          <a:xfrm>
            <a:off x="320358" y="2161401"/>
            <a:ext cx="764587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tar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-xf compressed.tar –C /home/mydirectory</a:t>
            </a:r>
            <a:endParaRPr lang="en-US" sz="1800" dirty="0">
              <a:latin typeface="Consolas"/>
              <a:cs typeface="Consolas"/>
            </a:endParaRPr>
          </a:p>
        </p:txBody>
      </p:sp>
      <p:sp>
        <p:nvSpPr>
          <p:cNvPr id="12" name="object 15">
            <a:extLst>
              <a:ext uri="{FF2B5EF4-FFF2-40B4-BE49-F238E27FC236}">
                <a16:creationId xmlns:a16="http://schemas.microsoft.com/office/drawing/2014/main" id="{A90D332B-1B14-4B2B-AF9E-D127703A6B22}"/>
              </a:ext>
            </a:extLst>
          </p:cNvPr>
          <p:cNvSpPr txBox="1"/>
          <p:nvPr/>
        </p:nvSpPr>
        <p:spPr>
          <a:xfrm>
            <a:off x="8075611" y="2108200"/>
            <a:ext cx="379285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800" spc="-55" dirty="0">
                <a:latin typeface="Tw Cen MT"/>
                <a:cs typeface="Tw Cen MT"/>
              </a:rPr>
              <a:t>- To UN-Zip a File to a Specific directory</a:t>
            </a:r>
            <a:endParaRPr sz="1800" dirty="0">
              <a:latin typeface="Tw Cen MT"/>
              <a:cs typeface="Tw Cen MT"/>
            </a:endParaRPr>
          </a:p>
        </p:txBody>
      </p:sp>
      <p:sp>
        <p:nvSpPr>
          <p:cNvPr id="13" name="object 15">
            <a:extLst>
              <a:ext uri="{FF2B5EF4-FFF2-40B4-BE49-F238E27FC236}">
                <a16:creationId xmlns:a16="http://schemas.microsoft.com/office/drawing/2014/main" id="{ACFEA3A8-41B9-47A0-8302-EE170913A8F5}"/>
              </a:ext>
            </a:extLst>
          </p:cNvPr>
          <p:cNvSpPr txBox="1"/>
          <p:nvPr/>
        </p:nvSpPr>
        <p:spPr>
          <a:xfrm>
            <a:off x="8043862" y="1628001"/>
            <a:ext cx="186055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800" spc="-55" dirty="0">
                <a:latin typeface="Tw Cen MT"/>
                <a:cs typeface="Tw Cen MT"/>
              </a:rPr>
              <a:t>- To Zip a File</a:t>
            </a:r>
            <a:endParaRPr sz="1800" dirty="0">
              <a:latin typeface="Tw Cen MT"/>
              <a:cs typeface="Tw Cen MT"/>
            </a:endParaRPr>
          </a:p>
        </p:txBody>
      </p:sp>
      <p:sp>
        <p:nvSpPr>
          <p:cNvPr id="15" name="object 31">
            <a:extLst>
              <a:ext uri="{FF2B5EF4-FFF2-40B4-BE49-F238E27FC236}">
                <a16:creationId xmlns:a16="http://schemas.microsoft.com/office/drawing/2014/main" id="{71967E80-3ECC-4F9D-9490-0436DEAA514A}"/>
              </a:ext>
            </a:extLst>
          </p:cNvPr>
          <p:cNvSpPr txBox="1"/>
          <p:nvPr/>
        </p:nvSpPr>
        <p:spPr>
          <a:xfrm>
            <a:off x="303212" y="2999601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tar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–tf compressed.tar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16" name="object 31">
            <a:extLst>
              <a:ext uri="{FF2B5EF4-FFF2-40B4-BE49-F238E27FC236}">
                <a16:creationId xmlns:a16="http://schemas.microsoft.com/office/drawing/2014/main" id="{7D9B977F-D1A7-4F94-9531-D9C491FBE88B}"/>
              </a:ext>
            </a:extLst>
          </p:cNvPr>
          <p:cNvSpPr txBox="1"/>
          <p:nvPr/>
        </p:nvSpPr>
        <p:spPr>
          <a:xfrm>
            <a:off x="303211" y="3657600"/>
            <a:ext cx="4478655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tar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–xf compressed.tar directory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8E4957A8-0C8C-43B6-9122-55A273966853}"/>
              </a:ext>
            </a:extLst>
          </p:cNvPr>
          <p:cNvSpPr txBox="1"/>
          <p:nvPr/>
        </p:nvSpPr>
        <p:spPr>
          <a:xfrm>
            <a:off x="4739957" y="3075801"/>
            <a:ext cx="447865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800" spc="-55" dirty="0">
                <a:latin typeface="Tw Cen MT"/>
                <a:cs typeface="Tw Cen MT"/>
              </a:rPr>
              <a:t>- To list out the files inside the compressed directory </a:t>
            </a:r>
            <a:endParaRPr sz="1800" dirty="0">
              <a:latin typeface="Tw Cen MT"/>
              <a:cs typeface="Tw Cen MT"/>
            </a:endParaRPr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62686B6A-B451-4754-B88C-CCE85CC87048}"/>
              </a:ext>
            </a:extLst>
          </p:cNvPr>
          <p:cNvSpPr txBox="1"/>
          <p:nvPr/>
        </p:nvSpPr>
        <p:spPr>
          <a:xfrm>
            <a:off x="4816157" y="3685401"/>
            <a:ext cx="714565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800" spc="-55" dirty="0">
                <a:latin typeface="Tw Cen MT"/>
                <a:cs typeface="Tw Cen MT"/>
              </a:rPr>
              <a:t>- To compress a list of files inside a directory instead of compressing by explicitly mentioning the files</a:t>
            </a:r>
            <a:endParaRPr sz="1800" dirty="0">
              <a:latin typeface="Tw Cen MT"/>
              <a:cs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294271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18E00-2EE9-48C0-8656-FE11FF714E63}"/>
              </a:ext>
            </a:extLst>
          </p:cNvPr>
          <p:cNvSpPr/>
          <p:nvPr/>
        </p:nvSpPr>
        <p:spPr>
          <a:xfrm>
            <a:off x="150811" y="990600"/>
            <a:ext cx="11352372" cy="6632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/>
          </a:p>
          <a:p>
            <a:r>
              <a:rPr lang="en-US" sz="2800" dirty="0"/>
              <a:t>Cut: </a:t>
            </a:r>
            <a:r>
              <a:rPr lang="en-US" dirty="0"/>
              <a:t>cut command is used for extracting a portion of a file using columns and delimiters so say for example if you want to list everything in a selected column then in  this case you need to use the </a:t>
            </a:r>
            <a:r>
              <a:rPr lang="en-US" b="1" dirty="0"/>
              <a:t>-C </a:t>
            </a:r>
            <a:r>
              <a:rPr lang="en-US" dirty="0"/>
              <a:t>flag with the cut command so say for example </a:t>
            </a:r>
          </a:p>
          <a:p>
            <a:endParaRPr lang="en-US" dirty="0"/>
          </a:p>
          <a:p>
            <a:r>
              <a:rPr lang="en-US" b="1" dirty="0"/>
              <a:t>Output:</a:t>
            </a:r>
          </a:p>
          <a:p>
            <a:r>
              <a:rPr lang="en-US" b="1" dirty="0"/>
              <a:t>a11</a:t>
            </a:r>
          </a:p>
          <a:p>
            <a:r>
              <a:rPr lang="en-US" b="1" dirty="0"/>
              <a:t>b22</a:t>
            </a:r>
          </a:p>
          <a:p>
            <a:r>
              <a:rPr lang="en-US" b="1" dirty="0"/>
              <a:t>c33</a:t>
            </a:r>
          </a:p>
          <a:p>
            <a:endParaRPr lang="en-US" b="1" dirty="0"/>
          </a:p>
          <a:p>
            <a:r>
              <a:rPr lang="en-US" b="1" dirty="0"/>
              <a:t>Output:</a:t>
            </a:r>
          </a:p>
          <a:p>
            <a:r>
              <a:rPr lang="en-US" b="1" dirty="0"/>
              <a:t>a1</a:t>
            </a:r>
          </a:p>
          <a:p>
            <a:r>
              <a:rPr lang="en-US" b="1" dirty="0"/>
              <a:t>b2</a:t>
            </a:r>
          </a:p>
          <a:p>
            <a:r>
              <a:rPr lang="en-US" b="1" dirty="0"/>
              <a:t>c3</a:t>
            </a:r>
          </a:p>
          <a:p>
            <a:endParaRPr lang="en-US" b="1" dirty="0"/>
          </a:p>
          <a:p>
            <a:endParaRPr lang="en-US" sz="2800" dirty="0"/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800" dirty="0"/>
              <a:t> </a:t>
            </a:r>
          </a:p>
          <a:p>
            <a:endParaRPr lang="en-IN" dirty="0"/>
          </a:p>
        </p:txBody>
      </p:sp>
      <p:sp>
        <p:nvSpPr>
          <p:cNvPr id="14" name="object 31">
            <a:extLst>
              <a:ext uri="{FF2B5EF4-FFF2-40B4-BE49-F238E27FC236}">
                <a16:creationId xmlns:a16="http://schemas.microsoft.com/office/drawing/2014/main" id="{AB5201AD-F2D3-461F-811C-6D5A4F097C77}"/>
              </a:ext>
            </a:extLst>
          </p:cNvPr>
          <p:cNvSpPr txBox="1"/>
          <p:nvPr/>
        </p:nvSpPr>
        <p:spPr>
          <a:xfrm>
            <a:off x="320358" y="2466201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cat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demo1.txt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15" name="object 31">
            <a:extLst>
              <a:ext uri="{FF2B5EF4-FFF2-40B4-BE49-F238E27FC236}">
                <a16:creationId xmlns:a16="http://schemas.microsoft.com/office/drawing/2014/main" id="{71967E80-3ECC-4F9D-9490-0436DEAA514A}"/>
              </a:ext>
            </a:extLst>
          </p:cNvPr>
          <p:cNvSpPr txBox="1"/>
          <p:nvPr/>
        </p:nvSpPr>
        <p:spPr>
          <a:xfrm>
            <a:off x="303212" y="3886200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cut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–c1-2 demo1.txt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16" name="object 31">
            <a:extLst>
              <a:ext uri="{FF2B5EF4-FFF2-40B4-BE49-F238E27FC236}">
                <a16:creationId xmlns:a16="http://schemas.microsoft.com/office/drawing/2014/main" id="{7D9B977F-D1A7-4F94-9531-D9C491FBE88B}"/>
              </a:ext>
            </a:extLst>
          </p:cNvPr>
          <p:cNvSpPr txBox="1"/>
          <p:nvPr/>
        </p:nvSpPr>
        <p:spPr>
          <a:xfrm>
            <a:off x="379412" y="5410200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cut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–c1 demo1.txt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02A4F6C4-5514-43CA-ACF7-B6A13A19EA6A}"/>
              </a:ext>
            </a:extLst>
          </p:cNvPr>
          <p:cNvSpPr txBox="1"/>
          <p:nvPr/>
        </p:nvSpPr>
        <p:spPr>
          <a:xfrm>
            <a:off x="4646612" y="5410200"/>
            <a:ext cx="22860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800" spc="-55" dirty="0">
                <a:latin typeface="Tw Cen MT"/>
                <a:cs typeface="Tw Cen MT"/>
              </a:rPr>
              <a:t>- To display single Column</a:t>
            </a:r>
            <a:endParaRPr sz="1800" dirty="0">
              <a:latin typeface="Tw Cen MT"/>
              <a:cs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189262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filesystem hierarchy standard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4C2072-B075-404B-90CE-B1E096CAD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512" y="1219200"/>
            <a:ext cx="98298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8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18E00-2EE9-48C0-8656-FE11FF714E63}"/>
              </a:ext>
            </a:extLst>
          </p:cNvPr>
          <p:cNvSpPr/>
          <p:nvPr/>
        </p:nvSpPr>
        <p:spPr>
          <a:xfrm>
            <a:off x="150812" y="1371600"/>
            <a:ext cx="108966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dirty="0"/>
              <a:t>sed</a:t>
            </a:r>
            <a:r>
              <a:rPr lang="en-US" dirty="0"/>
              <a:t>: sed is a text editor which can perform editing operations in a non interactive way, so sed command gets its input from a standard input or a file to perform the editing operations on a file so sed is a very powerful utility and you can do a lot of file manipulations using sed, so say for example if you want to replace a text in a file by searching it in a file you can use the said command with the substitute s flag smallest to search for the specific pattern and change it, so say for Example…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Output:</a:t>
            </a:r>
          </a:p>
          <a:p>
            <a:r>
              <a:rPr lang="en-US" dirty="0"/>
              <a:t>How are u Stalin ?</a:t>
            </a:r>
          </a:p>
          <a:p>
            <a:endParaRPr lang="en-US" sz="1800" b="1" dirty="0"/>
          </a:p>
          <a:p>
            <a:r>
              <a:rPr lang="en-US" b="1" dirty="0"/>
              <a:t>Output:</a:t>
            </a:r>
          </a:p>
          <a:p>
            <a:r>
              <a:rPr lang="en-US" dirty="0"/>
              <a:t>How are u Lenin ?</a:t>
            </a:r>
            <a:endParaRPr lang="en-US" sz="2800" dirty="0"/>
          </a:p>
          <a:p>
            <a:endParaRPr lang="en-IN" dirty="0"/>
          </a:p>
        </p:txBody>
      </p:sp>
      <p:sp>
        <p:nvSpPr>
          <p:cNvPr id="7" name="object 31">
            <a:extLst>
              <a:ext uri="{FF2B5EF4-FFF2-40B4-BE49-F238E27FC236}">
                <a16:creationId xmlns:a16="http://schemas.microsoft.com/office/drawing/2014/main" id="{EF9C4B15-895C-4D13-87C5-CE28FC005953}"/>
              </a:ext>
            </a:extLst>
          </p:cNvPr>
          <p:cNvSpPr txBox="1"/>
          <p:nvPr/>
        </p:nvSpPr>
        <p:spPr>
          <a:xfrm>
            <a:off x="150812" y="3124200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cat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sedtest.txt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8" name="object 31">
            <a:extLst>
              <a:ext uri="{FF2B5EF4-FFF2-40B4-BE49-F238E27FC236}">
                <a16:creationId xmlns:a16="http://schemas.microsoft.com/office/drawing/2014/main" id="{6C802FEC-6EC3-4B40-9A6E-8EF75CA2757C}"/>
              </a:ext>
            </a:extLst>
          </p:cNvPr>
          <p:cNvSpPr txBox="1"/>
          <p:nvPr/>
        </p:nvSpPr>
        <p:spPr>
          <a:xfrm>
            <a:off x="150812" y="4218801"/>
            <a:ext cx="4572000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sed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‘s/Stalin/Lenin/’ sedtest.txt</a:t>
            </a:r>
            <a:endParaRPr sz="18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78030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18E00-2EE9-48C0-8656-FE11FF714E63}"/>
              </a:ext>
            </a:extLst>
          </p:cNvPr>
          <p:cNvSpPr/>
          <p:nvPr/>
        </p:nvSpPr>
        <p:spPr>
          <a:xfrm>
            <a:off x="150812" y="1371600"/>
            <a:ext cx="10896600" cy="4447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uniq: </a:t>
            </a:r>
            <a:r>
              <a:rPr lang="en-US" dirty="0"/>
              <a:t>It is used to filter out duplicate lines in a file.</a:t>
            </a:r>
          </a:p>
          <a:p>
            <a:r>
              <a:rPr lang="en-US" b="1" dirty="0"/>
              <a:t>Example:</a:t>
            </a:r>
            <a:endParaRPr lang="en-US" dirty="0"/>
          </a:p>
          <a:p>
            <a:endParaRPr lang="en-US" dirty="0"/>
          </a:p>
          <a:p>
            <a:r>
              <a:rPr lang="en-US" sz="2800" dirty="0"/>
              <a:t>watch: </a:t>
            </a:r>
            <a:r>
              <a:rPr lang="en-US" dirty="0"/>
              <a:t>It is used to execute a program periodically showing output in full screen. Screen will get updated every 2 seconds and will run until interrupted with ctrl + c. </a:t>
            </a:r>
          </a:p>
          <a:p>
            <a:r>
              <a:rPr lang="en-US" dirty="0"/>
              <a:t>Syntax: watch flag command</a:t>
            </a:r>
          </a:p>
          <a:p>
            <a:r>
              <a:rPr lang="en-US" b="1" dirty="0"/>
              <a:t>Example: </a:t>
            </a:r>
            <a:r>
              <a:rPr lang="en-US" dirty="0"/>
              <a:t>watch –d free –m</a:t>
            </a:r>
          </a:p>
          <a:p>
            <a:endParaRPr lang="en-US" dirty="0"/>
          </a:p>
          <a:p>
            <a:endParaRPr lang="en-US" dirty="0"/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800" dirty="0"/>
              <a:t> </a:t>
            </a:r>
          </a:p>
          <a:p>
            <a:endParaRPr lang="en-IN" dirty="0"/>
          </a:p>
        </p:txBody>
      </p:sp>
      <p:sp>
        <p:nvSpPr>
          <p:cNvPr id="7" name="object 31">
            <a:extLst>
              <a:ext uri="{FF2B5EF4-FFF2-40B4-BE49-F238E27FC236}">
                <a16:creationId xmlns:a16="http://schemas.microsoft.com/office/drawing/2014/main" id="{54934F1A-0A3A-4E27-A957-1B3521E67698}"/>
              </a:ext>
            </a:extLst>
          </p:cNvPr>
          <p:cNvSpPr txBox="1"/>
          <p:nvPr/>
        </p:nvSpPr>
        <p:spPr>
          <a:xfrm>
            <a:off x="244158" y="2161401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uniq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demo.txt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8" name="object 31">
            <a:extLst>
              <a:ext uri="{FF2B5EF4-FFF2-40B4-BE49-F238E27FC236}">
                <a16:creationId xmlns:a16="http://schemas.microsoft.com/office/drawing/2014/main" id="{A7C68FC9-FCE2-42E5-A50C-8410648C0164}"/>
              </a:ext>
            </a:extLst>
          </p:cNvPr>
          <p:cNvSpPr txBox="1"/>
          <p:nvPr/>
        </p:nvSpPr>
        <p:spPr>
          <a:xfrm>
            <a:off x="244158" y="3505200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watch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–d free -m</a:t>
            </a:r>
            <a:endParaRPr sz="18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26184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18E00-2EE9-48C0-8656-FE11FF714E63}"/>
              </a:ext>
            </a:extLst>
          </p:cNvPr>
          <p:cNvSpPr/>
          <p:nvPr/>
        </p:nvSpPr>
        <p:spPr>
          <a:xfrm>
            <a:off x="150812" y="1371600"/>
            <a:ext cx="10896600" cy="6632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dirty="0"/>
              <a:t>eval</a:t>
            </a:r>
            <a:r>
              <a:rPr lang="en-US" dirty="0"/>
              <a:t>: It is a built-in </a:t>
            </a:r>
            <a:r>
              <a:rPr lang="en-US" dirty="0" err="1"/>
              <a:t>linux</a:t>
            </a:r>
            <a:r>
              <a:rPr lang="en-US" dirty="0"/>
              <a:t> command used to execute arguments as shell cmd.</a:t>
            </a:r>
          </a:p>
          <a:p>
            <a:r>
              <a:rPr lang="en-US" dirty="0"/>
              <a:t>Syntax: eval </a:t>
            </a:r>
            <a:r>
              <a:rPr lang="en-US" dirty="0" err="1"/>
              <a:t>args</a:t>
            </a:r>
            <a:endParaRPr lang="en-US" dirty="0"/>
          </a:p>
          <a:p>
            <a:r>
              <a:rPr lang="en-US" b="1" dirty="0"/>
              <a:t>Example:</a:t>
            </a:r>
          </a:p>
          <a:p>
            <a:endParaRPr lang="en-US" sz="2800" dirty="0"/>
          </a:p>
          <a:p>
            <a:r>
              <a:rPr lang="en-US" sz="2800" dirty="0"/>
              <a:t>history:</a:t>
            </a:r>
            <a:r>
              <a:rPr lang="en-US" dirty="0"/>
              <a:t> It is used to view previously used commands.</a:t>
            </a:r>
            <a:endParaRPr lang="en-US" sz="2800" dirty="0"/>
          </a:p>
          <a:p>
            <a:r>
              <a:rPr lang="en-US" dirty="0"/>
              <a:t>Syntax: history + enter</a:t>
            </a:r>
          </a:p>
          <a:p>
            <a:r>
              <a:rPr lang="en-US" b="1" dirty="0"/>
              <a:t>Example1: </a:t>
            </a:r>
          </a:p>
          <a:p>
            <a:endParaRPr lang="en-US" dirty="0"/>
          </a:p>
          <a:p>
            <a:r>
              <a:rPr lang="en-US" b="1" dirty="0"/>
              <a:t>Example2: </a:t>
            </a:r>
            <a:r>
              <a:rPr lang="en-US" dirty="0"/>
              <a:t>history 10 (This will view 10 previously used </a:t>
            </a:r>
            <a:r>
              <a:rPr lang="en-US" dirty="0" err="1"/>
              <a:t>cmds</a:t>
            </a:r>
            <a:r>
              <a:rPr lang="en-US" dirty="0"/>
              <a:t>)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dd:</a:t>
            </a:r>
            <a:r>
              <a:rPr lang="en-US" dirty="0"/>
              <a:t> It is a command-line utility used for convert and copy files.</a:t>
            </a:r>
          </a:p>
          <a:p>
            <a:r>
              <a:rPr lang="en-US" dirty="0"/>
              <a:t>Syntax: option = value</a:t>
            </a:r>
          </a:p>
          <a:p>
            <a:r>
              <a:rPr lang="en-US" dirty="0"/>
              <a:t>To copy data from one </a:t>
            </a:r>
            <a:r>
              <a:rPr lang="en-US" dirty="0" err="1"/>
              <a:t>hdd</a:t>
            </a:r>
            <a:r>
              <a:rPr lang="en-US" dirty="0"/>
              <a:t> to another </a:t>
            </a:r>
            <a:r>
              <a:rPr lang="en-US" dirty="0" err="1"/>
              <a:t>hdd</a:t>
            </a:r>
            <a:endParaRPr lang="en-US" dirty="0"/>
          </a:p>
          <a:p>
            <a:r>
              <a:rPr lang="en-US" b="1" dirty="0"/>
              <a:t>Example:                                                                   </a:t>
            </a:r>
            <a:endParaRPr lang="en-US" dirty="0"/>
          </a:p>
          <a:p>
            <a:r>
              <a:rPr lang="en-US" dirty="0"/>
              <a:t>Note: if means input-file and of means output-file</a:t>
            </a:r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800" dirty="0"/>
              <a:t> </a:t>
            </a:r>
          </a:p>
          <a:p>
            <a:endParaRPr lang="en-IN" dirty="0"/>
          </a:p>
        </p:txBody>
      </p:sp>
      <p:sp>
        <p:nvSpPr>
          <p:cNvPr id="7" name="object 31">
            <a:extLst>
              <a:ext uri="{FF2B5EF4-FFF2-40B4-BE49-F238E27FC236}">
                <a16:creationId xmlns:a16="http://schemas.microsoft.com/office/drawing/2014/main" id="{12F6B4BB-E29D-4DC8-B76D-51A18CEC32CE}"/>
              </a:ext>
            </a:extLst>
          </p:cNvPr>
          <p:cNvSpPr txBox="1"/>
          <p:nvPr/>
        </p:nvSpPr>
        <p:spPr>
          <a:xfrm>
            <a:off x="244158" y="2514600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eval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--help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8" name="object 31">
            <a:extLst>
              <a:ext uri="{FF2B5EF4-FFF2-40B4-BE49-F238E27FC236}">
                <a16:creationId xmlns:a16="http://schemas.microsoft.com/office/drawing/2014/main" id="{EE9B9987-B3EF-4E51-99FA-12A7D1B55B0E}"/>
              </a:ext>
            </a:extLst>
          </p:cNvPr>
          <p:cNvSpPr txBox="1"/>
          <p:nvPr/>
        </p:nvSpPr>
        <p:spPr>
          <a:xfrm>
            <a:off x="227012" y="3914001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history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9" name="object 31">
            <a:extLst>
              <a:ext uri="{FF2B5EF4-FFF2-40B4-BE49-F238E27FC236}">
                <a16:creationId xmlns:a16="http://schemas.microsoft.com/office/drawing/2014/main" id="{B1C7DBFD-B2BC-4568-8A1D-6FF182E4F703}"/>
              </a:ext>
            </a:extLst>
          </p:cNvPr>
          <p:cNvSpPr txBox="1"/>
          <p:nvPr/>
        </p:nvSpPr>
        <p:spPr>
          <a:xfrm>
            <a:off x="244158" y="4447401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history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10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10" name="object 31">
            <a:extLst>
              <a:ext uri="{FF2B5EF4-FFF2-40B4-BE49-F238E27FC236}">
                <a16:creationId xmlns:a16="http://schemas.microsoft.com/office/drawing/2014/main" id="{964C7095-67F3-4DEA-926B-F02712718DFF}"/>
              </a:ext>
            </a:extLst>
          </p:cNvPr>
          <p:cNvSpPr txBox="1"/>
          <p:nvPr/>
        </p:nvSpPr>
        <p:spPr>
          <a:xfrm>
            <a:off x="1234758" y="5867400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dd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if = /dev/had of = /dev/hdb</a:t>
            </a:r>
            <a:endParaRPr sz="18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43709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18E00-2EE9-48C0-8656-FE11FF714E63}"/>
              </a:ext>
            </a:extLst>
          </p:cNvPr>
          <p:cNvSpPr/>
          <p:nvPr/>
        </p:nvSpPr>
        <p:spPr>
          <a:xfrm>
            <a:off x="150812" y="990600"/>
            <a:ext cx="10896600" cy="70788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dirty="0"/>
              <a:t>free</a:t>
            </a:r>
            <a:r>
              <a:rPr lang="en-US" dirty="0"/>
              <a:t>: It displays the total amount of free space available along with the amount of memory used and swap memory in the system, and the buffers used by the kernel.</a:t>
            </a:r>
          </a:p>
          <a:p>
            <a:r>
              <a:rPr lang="en-US" dirty="0"/>
              <a:t>Syntax: free options + enter</a:t>
            </a:r>
          </a:p>
          <a:p>
            <a:r>
              <a:rPr lang="en-US" dirty="0"/>
              <a:t>Options:</a:t>
            </a:r>
          </a:p>
          <a:p>
            <a:r>
              <a:rPr lang="en-US" dirty="0"/>
              <a:t>-b </a:t>
            </a:r>
            <a:r>
              <a:rPr lang="en-US" dirty="0">
                <a:sym typeface="Wingdings" panose="05000000000000000000" pitchFamily="2" charset="2"/>
              </a:rPr>
              <a:t> displays memory in bytes</a:t>
            </a:r>
          </a:p>
          <a:p>
            <a:r>
              <a:rPr lang="en-US" dirty="0"/>
              <a:t>-k </a:t>
            </a:r>
            <a:r>
              <a:rPr lang="en-US" dirty="0">
                <a:sym typeface="Wingdings" panose="05000000000000000000" pitchFamily="2" charset="2"/>
              </a:rPr>
              <a:t> displays memory in kilo bytes</a:t>
            </a:r>
          </a:p>
          <a:p>
            <a:r>
              <a:rPr lang="en-US" dirty="0"/>
              <a:t>-m </a:t>
            </a:r>
            <a:r>
              <a:rPr lang="en-US" dirty="0">
                <a:sym typeface="Wingdings" panose="05000000000000000000" pitchFamily="2" charset="2"/>
              </a:rPr>
              <a:t> displays memory in mega bytes</a:t>
            </a:r>
          </a:p>
          <a:p>
            <a:r>
              <a:rPr lang="en-US" dirty="0"/>
              <a:t>-g </a:t>
            </a:r>
            <a:r>
              <a:rPr lang="en-US" dirty="0">
                <a:sym typeface="Wingdings" panose="05000000000000000000" pitchFamily="2" charset="2"/>
              </a:rPr>
              <a:t> displays memory in giga bytes</a:t>
            </a:r>
          </a:p>
          <a:p>
            <a:r>
              <a:rPr lang="en-US" b="1" dirty="0">
                <a:sym typeface="Wingdings" panose="05000000000000000000" pitchFamily="2" charset="2"/>
              </a:rPr>
              <a:t>Example: </a:t>
            </a:r>
            <a:endParaRPr lang="en-US" sz="2800" dirty="0"/>
          </a:p>
          <a:p>
            <a:r>
              <a:rPr lang="en-US" sz="2800" dirty="0"/>
              <a:t>ssh:</a:t>
            </a:r>
            <a:r>
              <a:rPr lang="en-US" dirty="0"/>
              <a:t> stands for secure shell. It is a protocol used to securely connect to a remote server/system.</a:t>
            </a:r>
          </a:p>
          <a:p>
            <a:r>
              <a:rPr lang="en-US" b="1" dirty="0"/>
              <a:t>Example1:</a:t>
            </a:r>
          </a:p>
          <a:p>
            <a:r>
              <a:rPr lang="en-US" b="1" dirty="0"/>
              <a:t>Example2:</a:t>
            </a:r>
            <a:endParaRPr lang="en-US" sz="2800" b="1" dirty="0"/>
          </a:p>
          <a:p>
            <a:r>
              <a:rPr lang="en-US" sz="2800" dirty="0"/>
              <a:t>ssh-keygen: </a:t>
            </a:r>
            <a:r>
              <a:rPr lang="en-US" dirty="0"/>
              <a:t>this command is used to generate a public private keypair, so authentication keys allows a user to connect to a remote system without supplying the password, so keys must be generated for each user separately. </a:t>
            </a:r>
          </a:p>
          <a:p>
            <a:r>
              <a:rPr lang="en-US" b="1" dirty="0">
                <a:sym typeface="Wingdings" panose="05000000000000000000" pitchFamily="2" charset="2"/>
              </a:rPr>
              <a:t>Example:</a:t>
            </a:r>
            <a:endParaRPr lang="en-US" dirty="0"/>
          </a:p>
          <a:p>
            <a:endParaRPr lang="en-US" sz="2800" dirty="0"/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800" dirty="0"/>
              <a:t> </a:t>
            </a:r>
          </a:p>
          <a:p>
            <a:endParaRPr lang="en-IN" dirty="0"/>
          </a:p>
        </p:txBody>
      </p:sp>
      <p:sp>
        <p:nvSpPr>
          <p:cNvPr id="7" name="object 31">
            <a:extLst>
              <a:ext uri="{FF2B5EF4-FFF2-40B4-BE49-F238E27FC236}">
                <a16:creationId xmlns:a16="http://schemas.microsoft.com/office/drawing/2014/main" id="{BDA67E69-94CA-4C51-9565-250492231065}"/>
              </a:ext>
            </a:extLst>
          </p:cNvPr>
          <p:cNvSpPr txBox="1"/>
          <p:nvPr/>
        </p:nvSpPr>
        <p:spPr>
          <a:xfrm>
            <a:off x="1234758" y="3505200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free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-g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8" name="object 31">
            <a:extLst>
              <a:ext uri="{FF2B5EF4-FFF2-40B4-BE49-F238E27FC236}">
                <a16:creationId xmlns:a16="http://schemas.microsoft.com/office/drawing/2014/main" id="{434D0A2A-1A78-4039-9EDE-3C6831B9DD14}"/>
              </a:ext>
            </a:extLst>
          </p:cNvPr>
          <p:cNvSpPr txBox="1"/>
          <p:nvPr/>
        </p:nvSpPr>
        <p:spPr>
          <a:xfrm>
            <a:off x="1310958" y="4218801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ssh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master-</a:t>
            </a:r>
            <a:r>
              <a:rPr lang="en-US" sz="1800" spc="-15" dirty="0" err="1">
                <a:solidFill>
                  <a:srgbClr val="FFD147"/>
                </a:solidFill>
                <a:latin typeface="Consolas"/>
                <a:cs typeface="Consolas"/>
              </a:rPr>
              <a:t>ip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9" name="object 31">
            <a:extLst>
              <a:ext uri="{FF2B5EF4-FFF2-40B4-BE49-F238E27FC236}">
                <a16:creationId xmlns:a16="http://schemas.microsoft.com/office/drawing/2014/main" id="{1E80F520-D7FF-404E-8E95-D836334FE3F4}"/>
              </a:ext>
            </a:extLst>
          </p:cNvPr>
          <p:cNvSpPr txBox="1"/>
          <p:nvPr/>
        </p:nvSpPr>
        <p:spPr>
          <a:xfrm>
            <a:off x="1293812" y="4523601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ssh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slave-</a:t>
            </a:r>
            <a:r>
              <a:rPr lang="en-US" sz="1800" spc="-15" dirty="0" err="1">
                <a:solidFill>
                  <a:srgbClr val="FFD147"/>
                </a:solidFill>
                <a:latin typeface="Consolas"/>
                <a:cs typeface="Consolas"/>
              </a:rPr>
              <a:t>ip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10" name="object 31">
            <a:extLst>
              <a:ext uri="{FF2B5EF4-FFF2-40B4-BE49-F238E27FC236}">
                <a16:creationId xmlns:a16="http://schemas.microsoft.com/office/drawing/2014/main" id="{FC76E542-67DE-4B42-A5C0-276214A4EA2B}"/>
              </a:ext>
            </a:extLst>
          </p:cNvPr>
          <p:cNvSpPr txBox="1"/>
          <p:nvPr/>
        </p:nvSpPr>
        <p:spPr>
          <a:xfrm>
            <a:off x="1234758" y="5791200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ssh-keygen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-t rsa</a:t>
            </a:r>
            <a:endParaRPr sz="18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29296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18E00-2EE9-48C0-8656-FE11FF714E63}"/>
              </a:ext>
            </a:extLst>
          </p:cNvPr>
          <p:cNvSpPr/>
          <p:nvPr/>
        </p:nvSpPr>
        <p:spPr>
          <a:xfrm>
            <a:off x="150812" y="1371600"/>
            <a:ext cx="10896600" cy="634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dirty="0"/>
              <a:t>ip</a:t>
            </a:r>
            <a:r>
              <a:rPr lang="en-US" dirty="0"/>
              <a:t>: It is used for performing several network administration tasks.</a:t>
            </a:r>
          </a:p>
          <a:p>
            <a:r>
              <a:rPr lang="en-US" b="1" dirty="0"/>
              <a:t>Example1:                                                          </a:t>
            </a:r>
            <a:r>
              <a:rPr lang="en-US" dirty="0"/>
              <a:t>(this shows ip addresses associated on all network devices.)</a:t>
            </a:r>
          </a:p>
          <a:p>
            <a:r>
              <a:rPr lang="en-US" b="1" dirty="0"/>
              <a:t>Example2: </a:t>
            </a:r>
            <a:r>
              <a:rPr lang="en-US" dirty="0"/>
              <a:t>ip link(this shows link layer information)</a:t>
            </a:r>
          </a:p>
          <a:p>
            <a:endParaRPr lang="en-US" sz="2800" dirty="0"/>
          </a:p>
          <a:p>
            <a:r>
              <a:rPr lang="en-US" sz="2800" dirty="0"/>
              <a:t>ifconfig:</a:t>
            </a:r>
            <a:r>
              <a:rPr lang="en-US" dirty="0"/>
              <a:t> It is used to configure the kernel-resident network interfaces.</a:t>
            </a:r>
          </a:p>
          <a:p>
            <a:r>
              <a:rPr lang="en-US" dirty="0"/>
              <a:t>Syntax: ifconfig options interface</a:t>
            </a:r>
          </a:p>
          <a:p>
            <a:r>
              <a:rPr lang="en-US" b="1" dirty="0"/>
              <a:t>Example1:                                                           </a:t>
            </a:r>
            <a:r>
              <a:rPr lang="en-US" dirty="0"/>
              <a:t>(this shows ip addresses associated on all network devices.)</a:t>
            </a:r>
          </a:p>
          <a:p>
            <a:r>
              <a:rPr lang="en-US" b="1" dirty="0"/>
              <a:t>Example2: </a:t>
            </a:r>
            <a:r>
              <a:rPr lang="en-US" dirty="0"/>
              <a:t>ifconfig –a (This option is used to display all the interfaces available, even if they are down.)</a:t>
            </a:r>
          </a:p>
          <a:p>
            <a:r>
              <a:rPr lang="en-US" b="1" dirty="0"/>
              <a:t>Example3: </a:t>
            </a:r>
            <a:r>
              <a:rPr lang="en-US" dirty="0"/>
              <a:t>ifconfig –s (Display a short list)</a:t>
            </a:r>
          </a:p>
          <a:p>
            <a:endParaRPr lang="en-US" sz="2800" dirty="0"/>
          </a:p>
          <a:p>
            <a:r>
              <a:rPr lang="en-US" sz="2800" dirty="0"/>
              <a:t>netstat: </a:t>
            </a:r>
            <a:r>
              <a:rPr lang="en-US" dirty="0"/>
              <a:t>It displays various network related information such as network connections, routing tables, interface statistics, masquerade connections, multicast memberships etc.</a:t>
            </a:r>
          </a:p>
          <a:p>
            <a:r>
              <a:rPr lang="en-US" b="1" dirty="0"/>
              <a:t>Example1:                                                          </a:t>
            </a:r>
            <a:r>
              <a:rPr lang="en-US" dirty="0"/>
              <a:t>(to show both listening and non-listening socket)</a:t>
            </a:r>
          </a:p>
          <a:p>
            <a:r>
              <a:rPr lang="en-US" b="1" dirty="0"/>
              <a:t>Example2: </a:t>
            </a:r>
            <a:r>
              <a:rPr lang="en-US" dirty="0"/>
              <a:t>netstat –at (to list all tcp ports)</a:t>
            </a:r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800" dirty="0"/>
              <a:t> </a:t>
            </a:r>
          </a:p>
          <a:p>
            <a:endParaRPr lang="en-IN" dirty="0"/>
          </a:p>
        </p:txBody>
      </p:sp>
      <p:sp>
        <p:nvSpPr>
          <p:cNvPr id="8" name="object 31">
            <a:extLst>
              <a:ext uri="{FF2B5EF4-FFF2-40B4-BE49-F238E27FC236}">
                <a16:creationId xmlns:a16="http://schemas.microsoft.com/office/drawing/2014/main" id="{FA8926AF-2147-4CE3-B2B3-616433896A73}"/>
              </a:ext>
            </a:extLst>
          </p:cNvPr>
          <p:cNvSpPr txBox="1"/>
          <p:nvPr/>
        </p:nvSpPr>
        <p:spPr>
          <a:xfrm>
            <a:off x="1293812" y="1856601"/>
            <a:ext cx="3048000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ip address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9" name="object 31">
            <a:extLst>
              <a:ext uri="{FF2B5EF4-FFF2-40B4-BE49-F238E27FC236}">
                <a16:creationId xmlns:a16="http://schemas.microsoft.com/office/drawing/2014/main" id="{135A6C1F-B312-49FD-A412-2F5CA9454944}"/>
              </a:ext>
            </a:extLst>
          </p:cNvPr>
          <p:cNvSpPr txBox="1"/>
          <p:nvPr/>
        </p:nvSpPr>
        <p:spPr>
          <a:xfrm>
            <a:off x="1370012" y="3581400"/>
            <a:ext cx="3048000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ifconfig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10" name="object 31">
            <a:extLst>
              <a:ext uri="{FF2B5EF4-FFF2-40B4-BE49-F238E27FC236}">
                <a16:creationId xmlns:a16="http://schemas.microsoft.com/office/drawing/2014/main" id="{9BB40315-9B31-497F-B6BC-937535C730E8}"/>
              </a:ext>
            </a:extLst>
          </p:cNvPr>
          <p:cNvSpPr txBox="1"/>
          <p:nvPr/>
        </p:nvSpPr>
        <p:spPr>
          <a:xfrm>
            <a:off x="1370012" y="5562600"/>
            <a:ext cx="3048000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netstat 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-a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75087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18E00-2EE9-48C0-8656-FE11FF714E63}"/>
              </a:ext>
            </a:extLst>
          </p:cNvPr>
          <p:cNvSpPr/>
          <p:nvPr/>
        </p:nvSpPr>
        <p:spPr>
          <a:xfrm>
            <a:off x="150812" y="1371600"/>
            <a:ext cx="10896600" cy="4447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dirty="0"/>
              <a:t>nslookup</a:t>
            </a:r>
            <a:r>
              <a:rPr lang="en-US" dirty="0"/>
              <a:t>: stands for name server lookup. It is used for getting information from DNS server.</a:t>
            </a:r>
          </a:p>
          <a:p>
            <a:r>
              <a:rPr lang="en-US" b="1" dirty="0"/>
              <a:t>Example:                                                          </a:t>
            </a:r>
            <a:endParaRPr lang="en-US" dirty="0"/>
          </a:p>
          <a:p>
            <a:endParaRPr lang="en-US" sz="2800" dirty="0"/>
          </a:p>
          <a:p>
            <a:r>
              <a:rPr lang="en-US" sz="2800" dirty="0"/>
              <a:t>curl: </a:t>
            </a:r>
            <a:r>
              <a:rPr lang="en-US" dirty="0"/>
              <a:t>It is used</a:t>
            </a:r>
            <a:r>
              <a:rPr lang="en-US" sz="2800" dirty="0"/>
              <a:t> </a:t>
            </a:r>
            <a:r>
              <a:rPr lang="en-US" dirty="0"/>
              <a:t>to transfer data to or from a server.</a:t>
            </a:r>
          </a:p>
          <a:p>
            <a:r>
              <a:rPr lang="en-US" b="1" dirty="0"/>
              <a:t>Example:                                                           </a:t>
            </a:r>
            <a:endParaRPr lang="en-US" dirty="0"/>
          </a:p>
          <a:p>
            <a:endParaRPr lang="en-US" sz="2800" dirty="0"/>
          </a:p>
          <a:p>
            <a:r>
              <a:rPr lang="en-US" sz="2800" dirty="0"/>
              <a:t>awk:</a:t>
            </a:r>
            <a:r>
              <a:rPr lang="en-US" dirty="0"/>
              <a:t> It is a scripting language used for manipulating data and generating reports.</a:t>
            </a:r>
          </a:p>
          <a:p>
            <a:r>
              <a:rPr lang="en-US" b="1" dirty="0"/>
              <a:t>Example1::                                                                                        </a:t>
            </a:r>
          </a:p>
          <a:p>
            <a:r>
              <a:rPr lang="en-US" b="1" dirty="0"/>
              <a:t>Note: </a:t>
            </a:r>
            <a:r>
              <a:rPr lang="en-US" dirty="0"/>
              <a:t>awk ‘{print}’ awktest.txt (prints all the lines of awktest.txt)</a:t>
            </a:r>
          </a:p>
          <a:p>
            <a:endParaRPr lang="en-US" dirty="0"/>
          </a:p>
          <a:p>
            <a:r>
              <a:rPr lang="en-US" sz="2800" dirty="0"/>
              <a:t> </a:t>
            </a:r>
          </a:p>
          <a:p>
            <a:endParaRPr lang="en-IN" dirty="0"/>
          </a:p>
        </p:txBody>
      </p:sp>
      <p:sp>
        <p:nvSpPr>
          <p:cNvPr id="7" name="object 31">
            <a:extLst>
              <a:ext uri="{FF2B5EF4-FFF2-40B4-BE49-F238E27FC236}">
                <a16:creationId xmlns:a16="http://schemas.microsoft.com/office/drawing/2014/main" id="{D278B086-1CAE-4FA1-B3FB-08F3D5A5CE82}"/>
              </a:ext>
            </a:extLst>
          </p:cNvPr>
          <p:cNvSpPr txBox="1"/>
          <p:nvPr/>
        </p:nvSpPr>
        <p:spPr>
          <a:xfrm>
            <a:off x="1217612" y="1828800"/>
            <a:ext cx="3048000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nslookup 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google.com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  <p:sp>
        <p:nvSpPr>
          <p:cNvPr id="8" name="object 31">
            <a:extLst>
              <a:ext uri="{FF2B5EF4-FFF2-40B4-BE49-F238E27FC236}">
                <a16:creationId xmlns:a16="http://schemas.microsoft.com/office/drawing/2014/main" id="{8EB93001-B576-4402-A0D9-20E0E02B8253}"/>
              </a:ext>
            </a:extLst>
          </p:cNvPr>
          <p:cNvSpPr txBox="1"/>
          <p:nvPr/>
        </p:nvSpPr>
        <p:spPr>
          <a:xfrm>
            <a:off x="1217612" y="2999601"/>
            <a:ext cx="3048000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curl –o 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url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  <p:sp>
        <p:nvSpPr>
          <p:cNvPr id="9" name="object 31">
            <a:extLst>
              <a:ext uri="{FF2B5EF4-FFF2-40B4-BE49-F238E27FC236}">
                <a16:creationId xmlns:a16="http://schemas.microsoft.com/office/drawing/2014/main" id="{6F10C8B9-CE98-4B82-816F-9289FA34DEF9}"/>
              </a:ext>
            </a:extLst>
          </p:cNvPr>
          <p:cNvSpPr txBox="1"/>
          <p:nvPr/>
        </p:nvSpPr>
        <p:spPr>
          <a:xfrm>
            <a:off x="1293812" y="4142601"/>
            <a:ext cx="4648200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awk ‘/Stalin/ {print}’ 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awktest.txt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58097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18E00-2EE9-48C0-8656-FE11FF714E63}"/>
              </a:ext>
            </a:extLst>
          </p:cNvPr>
          <p:cNvSpPr/>
          <p:nvPr/>
        </p:nvSpPr>
        <p:spPr>
          <a:xfrm>
            <a:off x="150812" y="1371600"/>
            <a:ext cx="1089660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dirty="0"/>
              <a:t>tr</a:t>
            </a:r>
            <a:r>
              <a:rPr lang="en-US" dirty="0"/>
              <a:t>: It is used for translating or deleting characters.</a:t>
            </a:r>
          </a:p>
          <a:p>
            <a:r>
              <a:rPr lang="en-US" dirty="0"/>
              <a:t>To convert from lower to upper case characters in a file</a:t>
            </a:r>
          </a:p>
          <a:p>
            <a:r>
              <a:rPr lang="en-US" b="1" dirty="0"/>
              <a:t>Example: </a:t>
            </a:r>
          </a:p>
          <a:p>
            <a:endParaRPr lang="en-US" sz="2800" dirty="0"/>
          </a:p>
          <a:p>
            <a:r>
              <a:rPr lang="en-US" sz="2800" dirty="0"/>
              <a:t>env: </a:t>
            </a:r>
            <a:r>
              <a:rPr lang="en-US" dirty="0"/>
              <a:t>It is used to print environment variables; it is also used to run a utility or and command in a custom environment. </a:t>
            </a:r>
          </a:p>
          <a:p>
            <a:r>
              <a:rPr lang="en-US" b="1" dirty="0"/>
              <a:t>Example: </a:t>
            </a:r>
            <a:r>
              <a:rPr lang="en-US" dirty="0"/>
              <a:t>env + enter</a:t>
            </a:r>
          </a:p>
          <a:p>
            <a:r>
              <a:rPr lang="en-US" b="1" dirty="0"/>
              <a:t>Example: </a:t>
            </a:r>
            <a:r>
              <a:rPr lang="en-US" dirty="0"/>
              <a:t>env –</a:t>
            </a:r>
            <a:r>
              <a:rPr lang="en-US" dirty="0" err="1"/>
              <a:t>i</a:t>
            </a:r>
            <a:r>
              <a:rPr lang="en-US" dirty="0"/>
              <a:t> command (to run a command with empty environment)</a:t>
            </a:r>
          </a:p>
          <a:p>
            <a:r>
              <a:rPr lang="en-US" b="1" dirty="0"/>
              <a:t>Example: </a:t>
            </a:r>
            <a:r>
              <a:rPr lang="en-US" dirty="0"/>
              <a:t>env –u  variable-name (to remove an variable from the environment) </a:t>
            </a:r>
          </a:p>
          <a:p>
            <a:endParaRPr lang="en-US" sz="2800" dirty="0"/>
          </a:p>
          <a:p>
            <a:r>
              <a:rPr lang="en-US" sz="2800" dirty="0"/>
              <a:t>iptables:</a:t>
            </a:r>
            <a:r>
              <a:rPr lang="en-US" dirty="0"/>
              <a:t>  It is used to set up and maintain tables for the Netfilter firewall for IPv4, included in the Linux kernel.</a:t>
            </a:r>
          </a:p>
          <a:p>
            <a:r>
              <a:rPr lang="en-US" b="1" dirty="0"/>
              <a:t>Example:                                                                                        </a:t>
            </a:r>
            <a:r>
              <a:rPr lang="en-US" dirty="0"/>
              <a:t>(to stop iptables firewall service)</a:t>
            </a:r>
          </a:p>
          <a:p>
            <a:r>
              <a:rPr lang="en-US" sz="2800" dirty="0"/>
              <a:t> </a:t>
            </a:r>
          </a:p>
          <a:p>
            <a:endParaRPr lang="en-IN" dirty="0"/>
          </a:p>
        </p:txBody>
      </p:sp>
      <p:sp>
        <p:nvSpPr>
          <p:cNvPr id="7" name="object 31">
            <a:extLst>
              <a:ext uri="{FF2B5EF4-FFF2-40B4-BE49-F238E27FC236}">
                <a16:creationId xmlns:a16="http://schemas.microsoft.com/office/drawing/2014/main" id="{646024B1-EA6D-4FBE-9CB7-CA4309206E23}"/>
              </a:ext>
            </a:extLst>
          </p:cNvPr>
          <p:cNvSpPr txBox="1"/>
          <p:nvPr/>
        </p:nvSpPr>
        <p:spPr>
          <a:xfrm>
            <a:off x="1217612" y="2133600"/>
            <a:ext cx="4648200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cat 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cba.txt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| tr “[a-z]” “[A-Z]”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  <p:sp>
        <p:nvSpPr>
          <p:cNvPr id="8" name="object 31">
            <a:extLst>
              <a:ext uri="{FF2B5EF4-FFF2-40B4-BE49-F238E27FC236}">
                <a16:creationId xmlns:a16="http://schemas.microsoft.com/office/drawing/2014/main" id="{052FDADD-5385-4861-B34F-3E9535EFD561}"/>
              </a:ext>
            </a:extLst>
          </p:cNvPr>
          <p:cNvSpPr txBox="1"/>
          <p:nvPr/>
        </p:nvSpPr>
        <p:spPr>
          <a:xfrm>
            <a:off x="1217612" y="5590401"/>
            <a:ext cx="4648200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service iptables 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stop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97779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18E00-2EE9-48C0-8656-FE11FF714E63}"/>
              </a:ext>
            </a:extLst>
          </p:cNvPr>
          <p:cNvSpPr/>
          <p:nvPr/>
        </p:nvSpPr>
        <p:spPr>
          <a:xfrm>
            <a:off x="150812" y="1371600"/>
            <a:ext cx="10896600" cy="5309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dirty="0"/>
              <a:t>apt-get</a:t>
            </a:r>
            <a:r>
              <a:rPr lang="en-US" dirty="0"/>
              <a:t>: stands for advanced packaging tool. It is used to handle packages.</a:t>
            </a:r>
          </a:p>
          <a:p>
            <a:r>
              <a:rPr lang="en-US" b="1" dirty="0"/>
              <a:t>Example:</a:t>
            </a:r>
          </a:p>
          <a:p>
            <a:endParaRPr lang="en-US" sz="2800" dirty="0"/>
          </a:p>
          <a:p>
            <a:r>
              <a:rPr lang="en-US" sz="2800" dirty="0"/>
              <a:t>df: </a:t>
            </a:r>
            <a:r>
              <a:rPr lang="en-US" dirty="0"/>
              <a:t>stands for disk free. It is used to display information related to file systems about total space and available space.</a:t>
            </a:r>
          </a:p>
          <a:p>
            <a:r>
              <a:rPr lang="en-US" b="1" dirty="0"/>
              <a:t>Example: </a:t>
            </a:r>
            <a:r>
              <a:rPr lang="en-US" dirty="0"/>
              <a:t>sudo df –h (prints sizes in power of 1024 - human-readable)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du: </a:t>
            </a:r>
            <a:r>
              <a:rPr lang="en-US" dirty="0"/>
              <a:t>stands for disk usage. It is used to estimate file space usage.</a:t>
            </a:r>
          </a:p>
          <a:p>
            <a:r>
              <a:rPr lang="en-US" b="1" dirty="0"/>
              <a:t>Example:</a:t>
            </a:r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800" dirty="0"/>
              <a:t> </a:t>
            </a:r>
          </a:p>
          <a:p>
            <a:endParaRPr lang="en-IN" dirty="0"/>
          </a:p>
        </p:txBody>
      </p:sp>
      <p:sp>
        <p:nvSpPr>
          <p:cNvPr id="7" name="object 31">
            <a:extLst>
              <a:ext uri="{FF2B5EF4-FFF2-40B4-BE49-F238E27FC236}">
                <a16:creationId xmlns:a16="http://schemas.microsoft.com/office/drawing/2014/main" id="{929B519C-4449-4FEC-B5D4-CACBB9E36979}"/>
              </a:ext>
            </a:extLst>
          </p:cNvPr>
          <p:cNvSpPr txBox="1"/>
          <p:nvPr/>
        </p:nvSpPr>
        <p:spPr>
          <a:xfrm>
            <a:off x="1141412" y="1905000"/>
            <a:ext cx="4648200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sudo apt-get install 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git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  <p:sp>
        <p:nvSpPr>
          <p:cNvPr id="8" name="object 31">
            <a:extLst>
              <a:ext uri="{FF2B5EF4-FFF2-40B4-BE49-F238E27FC236}">
                <a16:creationId xmlns:a16="http://schemas.microsoft.com/office/drawing/2014/main" id="{2FDFFA47-EC9D-4767-89D1-7E45D24DB9C9}"/>
              </a:ext>
            </a:extLst>
          </p:cNvPr>
          <p:cNvSpPr txBox="1"/>
          <p:nvPr/>
        </p:nvSpPr>
        <p:spPr>
          <a:xfrm>
            <a:off x="227012" y="3657600"/>
            <a:ext cx="4648200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sudo df 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-h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  <p:sp>
        <p:nvSpPr>
          <p:cNvPr id="9" name="object 31">
            <a:extLst>
              <a:ext uri="{FF2B5EF4-FFF2-40B4-BE49-F238E27FC236}">
                <a16:creationId xmlns:a16="http://schemas.microsoft.com/office/drawing/2014/main" id="{AE302A2D-DFF1-444B-BCEF-9ED530431CC0}"/>
              </a:ext>
            </a:extLst>
          </p:cNvPr>
          <p:cNvSpPr txBox="1"/>
          <p:nvPr/>
        </p:nvSpPr>
        <p:spPr>
          <a:xfrm>
            <a:off x="227012" y="5590401"/>
            <a:ext cx="4648200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sudo du 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–h –d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 1 /var/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  <p:sp>
        <p:nvSpPr>
          <p:cNvPr id="10" name="object 31">
            <a:extLst>
              <a:ext uri="{FF2B5EF4-FFF2-40B4-BE49-F238E27FC236}">
                <a16:creationId xmlns:a16="http://schemas.microsoft.com/office/drawing/2014/main" id="{9D2E5B14-7BD8-423B-AB6B-C645DD33B9D2}"/>
              </a:ext>
            </a:extLst>
          </p:cNvPr>
          <p:cNvSpPr txBox="1"/>
          <p:nvPr/>
        </p:nvSpPr>
        <p:spPr>
          <a:xfrm>
            <a:off x="227012" y="5209401"/>
            <a:ext cx="4648200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sudo du /home/john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58041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18E00-2EE9-48C0-8656-FE11FF714E63}"/>
              </a:ext>
            </a:extLst>
          </p:cNvPr>
          <p:cNvSpPr/>
          <p:nvPr/>
        </p:nvSpPr>
        <p:spPr>
          <a:xfrm>
            <a:off x="150812" y="1371600"/>
            <a:ext cx="10896600" cy="580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dirty="0"/>
              <a:t>Vi</a:t>
            </a:r>
            <a:r>
              <a:rPr lang="en-US" dirty="0"/>
              <a:t>: The VI editor is the most popular and classic text editor in the Linux family.</a:t>
            </a:r>
          </a:p>
          <a:p>
            <a:r>
              <a:rPr lang="en-US" b="1" dirty="0"/>
              <a:t>Example:</a:t>
            </a:r>
          </a:p>
          <a:p>
            <a:r>
              <a:rPr lang="en-US" sz="2000" dirty="0"/>
              <a:t>:</a:t>
            </a:r>
            <a:r>
              <a:rPr lang="en-US" sz="2000" dirty="0" err="1"/>
              <a:t>wq</a:t>
            </a:r>
            <a:r>
              <a:rPr lang="en-US" sz="2000" dirty="0"/>
              <a:t> – Save and exit, :q- Quit, :qa! - abandon </a:t>
            </a:r>
          </a:p>
          <a:p>
            <a:endParaRPr lang="en-US" sz="2000" dirty="0"/>
          </a:p>
          <a:p>
            <a:r>
              <a:rPr lang="en-US" sz="2800" dirty="0"/>
              <a:t>Systemctl: </a:t>
            </a:r>
            <a:r>
              <a:rPr lang="en-US" dirty="0"/>
              <a:t>is used to examine and control the state of “systemd” system and service manager. </a:t>
            </a:r>
          </a:p>
          <a:p>
            <a:r>
              <a:rPr lang="en-US" b="1" dirty="0"/>
              <a:t>Example: 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           </a:t>
            </a:r>
            <a:r>
              <a:rPr lang="en-US" dirty="0"/>
              <a:t>                  </a:t>
            </a:r>
            <a:endParaRPr lang="en-US" sz="2800" dirty="0"/>
          </a:p>
          <a:p>
            <a:r>
              <a:rPr lang="en-US" sz="2800" dirty="0"/>
              <a:t>Shutdown now: </a:t>
            </a:r>
            <a:r>
              <a:rPr lang="en-US" dirty="0"/>
              <a:t>stands for disk usage. It is used to estimate file space usage.</a:t>
            </a:r>
          </a:p>
          <a:p>
            <a:r>
              <a:rPr lang="en-US" b="1" dirty="0"/>
              <a:t>Example1: </a:t>
            </a:r>
            <a:r>
              <a:rPr lang="en-US" dirty="0"/>
              <a:t>is for shutdown you Linux systems</a:t>
            </a:r>
          </a:p>
          <a:p>
            <a:endParaRPr lang="en-US" b="1" dirty="0"/>
          </a:p>
          <a:p>
            <a:r>
              <a:rPr lang="en-US" b="1" dirty="0"/>
              <a:t>Example2: </a:t>
            </a:r>
            <a:r>
              <a:rPr lang="en-US" dirty="0"/>
              <a:t>is for rebooting you Linux systems</a:t>
            </a:r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800" dirty="0"/>
              <a:t> </a:t>
            </a:r>
          </a:p>
          <a:p>
            <a:endParaRPr lang="en-IN" dirty="0"/>
          </a:p>
        </p:txBody>
      </p:sp>
      <p:sp>
        <p:nvSpPr>
          <p:cNvPr id="7" name="object 31">
            <a:extLst>
              <a:ext uri="{FF2B5EF4-FFF2-40B4-BE49-F238E27FC236}">
                <a16:creationId xmlns:a16="http://schemas.microsoft.com/office/drawing/2014/main" id="{929B519C-4449-4FEC-B5D4-CACBB9E36979}"/>
              </a:ext>
            </a:extLst>
          </p:cNvPr>
          <p:cNvSpPr txBox="1"/>
          <p:nvPr/>
        </p:nvSpPr>
        <p:spPr>
          <a:xfrm>
            <a:off x="1293812" y="1905000"/>
            <a:ext cx="4648200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sudo vi 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demo2.txt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  <p:sp>
        <p:nvSpPr>
          <p:cNvPr id="8" name="object 31">
            <a:extLst>
              <a:ext uri="{FF2B5EF4-FFF2-40B4-BE49-F238E27FC236}">
                <a16:creationId xmlns:a16="http://schemas.microsoft.com/office/drawing/2014/main" id="{5AC284CE-3F76-4025-B64F-EF1472F9EB7E}"/>
              </a:ext>
            </a:extLst>
          </p:cNvPr>
          <p:cNvSpPr txBox="1"/>
          <p:nvPr/>
        </p:nvSpPr>
        <p:spPr>
          <a:xfrm>
            <a:off x="1293812" y="3380601"/>
            <a:ext cx="4648200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systemctl start 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sshd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  <p:sp>
        <p:nvSpPr>
          <p:cNvPr id="10" name="object 31">
            <a:extLst>
              <a:ext uri="{FF2B5EF4-FFF2-40B4-BE49-F238E27FC236}">
                <a16:creationId xmlns:a16="http://schemas.microsoft.com/office/drawing/2014/main" id="{2640A330-D01E-4877-96E2-9283E25706E7}"/>
              </a:ext>
            </a:extLst>
          </p:cNvPr>
          <p:cNvSpPr txBox="1"/>
          <p:nvPr/>
        </p:nvSpPr>
        <p:spPr>
          <a:xfrm>
            <a:off x="1293812" y="3733800"/>
            <a:ext cx="4648200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systemctl enable 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sshd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  <p:sp>
        <p:nvSpPr>
          <p:cNvPr id="11" name="object 31">
            <a:extLst>
              <a:ext uri="{FF2B5EF4-FFF2-40B4-BE49-F238E27FC236}">
                <a16:creationId xmlns:a16="http://schemas.microsoft.com/office/drawing/2014/main" id="{B73EEB87-BCEB-4E7D-AF1E-83B1F219B44A}"/>
              </a:ext>
            </a:extLst>
          </p:cNvPr>
          <p:cNvSpPr txBox="1"/>
          <p:nvPr/>
        </p:nvSpPr>
        <p:spPr>
          <a:xfrm>
            <a:off x="1370012" y="5334000"/>
            <a:ext cx="4724400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shutdown now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  <p:sp>
        <p:nvSpPr>
          <p:cNvPr id="12" name="object 31">
            <a:extLst>
              <a:ext uri="{FF2B5EF4-FFF2-40B4-BE49-F238E27FC236}">
                <a16:creationId xmlns:a16="http://schemas.microsoft.com/office/drawing/2014/main" id="{7AEF6385-D8AB-492D-A34A-58F325DC7648}"/>
              </a:ext>
            </a:extLst>
          </p:cNvPr>
          <p:cNvSpPr txBox="1"/>
          <p:nvPr/>
        </p:nvSpPr>
        <p:spPr>
          <a:xfrm>
            <a:off x="1370012" y="5971401"/>
            <a:ext cx="4724400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shutdown now 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-r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24650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18E00-2EE9-48C0-8656-FE11FF714E63}"/>
              </a:ext>
            </a:extLst>
          </p:cNvPr>
          <p:cNvSpPr/>
          <p:nvPr/>
        </p:nvSpPr>
        <p:spPr>
          <a:xfrm>
            <a:off x="150812" y="1371600"/>
            <a:ext cx="108966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               </a:t>
            </a:r>
            <a:endParaRPr lang="en-US" sz="2800" dirty="0"/>
          </a:p>
          <a:p>
            <a:r>
              <a:rPr lang="en-US" sz="2800" dirty="0"/>
              <a:t>Shutdown now: </a:t>
            </a:r>
            <a:r>
              <a:rPr lang="en-US" dirty="0"/>
              <a:t>stands for disk usage. It is used to estimate file space usage.</a:t>
            </a:r>
          </a:p>
          <a:p>
            <a:r>
              <a:rPr lang="en-US" b="1" dirty="0"/>
              <a:t>Example1: </a:t>
            </a:r>
            <a:r>
              <a:rPr lang="en-US" dirty="0"/>
              <a:t>is for shutdown you Linux systems</a:t>
            </a:r>
          </a:p>
          <a:p>
            <a:endParaRPr lang="en-US" b="1" dirty="0"/>
          </a:p>
          <a:p>
            <a:r>
              <a:rPr lang="en-US" b="1" dirty="0"/>
              <a:t>Example2: </a:t>
            </a:r>
            <a:r>
              <a:rPr lang="en-US" dirty="0"/>
              <a:t>is for rebooting you Linux systems</a:t>
            </a:r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800" dirty="0"/>
              <a:t> </a:t>
            </a:r>
          </a:p>
          <a:p>
            <a:endParaRPr lang="en-IN" dirty="0"/>
          </a:p>
        </p:txBody>
      </p:sp>
      <p:sp>
        <p:nvSpPr>
          <p:cNvPr id="11" name="object 31">
            <a:extLst>
              <a:ext uri="{FF2B5EF4-FFF2-40B4-BE49-F238E27FC236}">
                <a16:creationId xmlns:a16="http://schemas.microsoft.com/office/drawing/2014/main" id="{B73EEB87-BCEB-4E7D-AF1E-83B1F219B44A}"/>
              </a:ext>
            </a:extLst>
          </p:cNvPr>
          <p:cNvSpPr txBox="1"/>
          <p:nvPr/>
        </p:nvSpPr>
        <p:spPr>
          <a:xfrm>
            <a:off x="1293812" y="2438400"/>
            <a:ext cx="4724400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shutdown now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  <p:sp>
        <p:nvSpPr>
          <p:cNvPr id="12" name="object 31">
            <a:extLst>
              <a:ext uri="{FF2B5EF4-FFF2-40B4-BE49-F238E27FC236}">
                <a16:creationId xmlns:a16="http://schemas.microsoft.com/office/drawing/2014/main" id="{7AEF6385-D8AB-492D-A34A-58F325DC7648}"/>
              </a:ext>
            </a:extLst>
          </p:cNvPr>
          <p:cNvSpPr txBox="1"/>
          <p:nvPr/>
        </p:nvSpPr>
        <p:spPr>
          <a:xfrm>
            <a:off x="1293812" y="2999601"/>
            <a:ext cx="4724400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shutdown now 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-r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08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File System ( /root - &gt; /BIN, /SBIN and /LIB Folders 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398742-716E-402D-8DAE-C5C69DBD7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12" y="1139025"/>
            <a:ext cx="5943600" cy="2823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9AEFFB-EE96-4D1C-B684-88920FF7C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612" y="1139026"/>
            <a:ext cx="5943600" cy="28233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885CB-E7F5-44AD-8E2F-49764CBCA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4012" y="3996521"/>
            <a:ext cx="6400800" cy="254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E5EB0F5-0602-442A-A4E3-D2A7478307F2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60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E5852A-05FD-4EDE-8D52-6B51668B4A4A}"/>
              </a:ext>
            </a:extLst>
          </p:cNvPr>
          <p:cNvSpPr txBox="1">
            <a:spLocks/>
          </p:cNvSpPr>
          <p:nvPr/>
        </p:nvSpPr>
        <p:spPr>
          <a:xfrm>
            <a:off x="3044574" y="2044024"/>
            <a:ext cx="6103604" cy="2030526"/>
          </a:xfrm>
          <a:prstGeom prst="rect">
            <a:avLst/>
          </a:prstGeom>
        </p:spPr>
        <p:txBody>
          <a:bodyPr vert="horz" lIns="91416" tIns="45708" rIns="91416" bIns="45708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8800" b="1" spc="5" dirty="0">
                <a:cs typeface="Calibri"/>
              </a:rPr>
              <a:t>Annexure</a:t>
            </a:r>
            <a:endParaRPr 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85260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files to be created on Linux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18E00-2EE9-48C0-8656-FE11FF714E63}"/>
              </a:ext>
            </a:extLst>
          </p:cNvPr>
          <p:cNvSpPr/>
          <p:nvPr/>
        </p:nvSpPr>
        <p:spPr>
          <a:xfrm>
            <a:off x="150812" y="1371600"/>
            <a:ext cx="3124200" cy="5678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dirty="0"/>
              <a:t>Awstest.txt</a:t>
            </a:r>
            <a:r>
              <a:rPr lang="en-US" dirty="0"/>
              <a:t>: </a:t>
            </a:r>
          </a:p>
          <a:p>
            <a:r>
              <a:rPr lang="en-US" b="1" dirty="0"/>
              <a:t>Content:              </a:t>
            </a:r>
          </a:p>
          <a:p>
            <a:r>
              <a:rPr lang="en-US" dirty="0"/>
              <a:t>Hi This is John                                            </a:t>
            </a:r>
          </a:p>
          <a:p>
            <a:endParaRPr lang="en-US" sz="2900" dirty="0"/>
          </a:p>
          <a:p>
            <a:r>
              <a:rPr lang="en-US" sz="2900" dirty="0"/>
              <a:t>demo1.txt</a:t>
            </a:r>
            <a:r>
              <a:rPr lang="en-US" dirty="0"/>
              <a:t>: </a:t>
            </a:r>
          </a:p>
          <a:p>
            <a:r>
              <a:rPr lang="en-US" b="1" dirty="0"/>
              <a:t>Content:              </a:t>
            </a:r>
          </a:p>
          <a:p>
            <a:r>
              <a:rPr lang="en-US" dirty="0"/>
              <a:t>A11</a:t>
            </a:r>
          </a:p>
          <a:p>
            <a:r>
              <a:rPr lang="en-US" dirty="0"/>
              <a:t>B22</a:t>
            </a:r>
          </a:p>
          <a:p>
            <a:r>
              <a:rPr lang="en-US" dirty="0"/>
              <a:t>C33</a:t>
            </a:r>
          </a:p>
          <a:p>
            <a:r>
              <a:rPr lang="en-US" dirty="0"/>
              <a:t>C33                                            </a:t>
            </a:r>
          </a:p>
          <a:p>
            <a:endParaRPr lang="en-US" sz="2900" dirty="0"/>
          </a:p>
          <a:p>
            <a:r>
              <a:rPr lang="en-US" sz="2900" dirty="0"/>
              <a:t>sedtest.txt</a:t>
            </a:r>
            <a:r>
              <a:rPr lang="en-US" dirty="0"/>
              <a:t>: </a:t>
            </a:r>
          </a:p>
          <a:p>
            <a:r>
              <a:rPr lang="en-US" b="1" dirty="0"/>
              <a:t>Content:              </a:t>
            </a:r>
          </a:p>
          <a:p>
            <a:r>
              <a:rPr lang="en-US" dirty="0"/>
              <a:t>How are you John ?</a:t>
            </a:r>
          </a:p>
          <a:p>
            <a:r>
              <a:rPr lang="en-US" sz="2800" dirty="0"/>
              <a:t> </a:t>
            </a:r>
          </a:p>
          <a:p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CA1961-E829-474F-8E9A-8CD95EB57AD7}"/>
              </a:ext>
            </a:extLst>
          </p:cNvPr>
          <p:cNvSpPr/>
          <p:nvPr/>
        </p:nvSpPr>
        <p:spPr>
          <a:xfrm>
            <a:off x="4341812" y="1386274"/>
            <a:ext cx="3124200" cy="4785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dirty="0"/>
              <a:t>Greptest.txt</a:t>
            </a:r>
          </a:p>
          <a:p>
            <a:r>
              <a:rPr lang="en-US" b="1" dirty="0"/>
              <a:t>Content:              </a:t>
            </a:r>
          </a:p>
          <a:p>
            <a:r>
              <a:rPr lang="en-US" dirty="0"/>
              <a:t>Dog apple ball cat cat mouse                                             </a:t>
            </a:r>
          </a:p>
          <a:p>
            <a:endParaRPr lang="en-US" sz="2900" dirty="0"/>
          </a:p>
          <a:p>
            <a:r>
              <a:rPr lang="en-US" sz="2900" dirty="0"/>
              <a:t>sorttest.txt</a:t>
            </a:r>
            <a:r>
              <a:rPr lang="en-US" dirty="0"/>
              <a:t>: </a:t>
            </a:r>
          </a:p>
          <a:p>
            <a:r>
              <a:rPr lang="en-US" b="1" dirty="0"/>
              <a:t>Content:              </a:t>
            </a:r>
          </a:p>
          <a:p>
            <a:r>
              <a:rPr lang="en-US" dirty="0"/>
              <a:t>mad</a:t>
            </a:r>
          </a:p>
          <a:p>
            <a:r>
              <a:rPr lang="en-US" dirty="0"/>
              <a:t>sad</a:t>
            </a:r>
          </a:p>
          <a:p>
            <a:r>
              <a:rPr lang="en-US" dirty="0"/>
              <a:t>dad</a:t>
            </a:r>
          </a:p>
          <a:p>
            <a:r>
              <a:rPr lang="en-US" dirty="0"/>
              <a:t>Bad</a:t>
            </a:r>
          </a:p>
          <a:p>
            <a:r>
              <a:rPr lang="en-US" dirty="0"/>
              <a:t>Tad</a:t>
            </a:r>
          </a:p>
          <a:p>
            <a:r>
              <a:rPr lang="en-US" dirty="0"/>
              <a:t>fad                                            </a:t>
            </a:r>
          </a:p>
          <a:p>
            <a:r>
              <a:rPr lang="en-US" sz="2800" dirty="0"/>
              <a:t> </a:t>
            </a:r>
          </a:p>
          <a:p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99A74F-3789-444C-A7A2-E3ACC70E6C5E}"/>
              </a:ext>
            </a:extLst>
          </p:cNvPr>
          <p:cNvSpPr/>
          <p:nvPr/>
        </p:nvSpPr>
        <p:spPr>
          <a:xfrm>
            <a:off x="8228012" y="1538674"/>
            <a:ext cx="312420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dirty="0"/>
              <a:t>Cba.txt</a:t>
            </a:r>
            <a:r>
              <a:rPr lang="en-US" dirty="0"/>
              <a:t>: </a:t>
            </a:r>
          </a:p>
          <a:p>
            <a:r>
              <a:rPr lang="en-US" b="1" dirty="0"/>
              <a:t>Content:              </a:t>
            </a:r>
          </a:p>
          <a:p>
            <a:r>
              <a:rPr lang="en-US" dirty="0"/>
              <a:t>Hi, this is John !</a:t>
            </a:r>
          </a:p>
          <a:p>
            <a:r>
              <a:rPr lang="en-US" sz="2800" dirty="0"/>
              <a:t>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220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File System ( /USR -&gt; /BIN and /LOCAL Folders 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7C5C0E-888D-462A-AE55-FF3151344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25" y="1104904"/>
            <a:ext cx="5999088" cy="28574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DE0D7D-AB1C-4E22-9938-1055A73ED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125" y="1104904"/>
            <a:ext cx="5922887" cy="2857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8A6C3B-975A-4409-85BB-B32F0DF545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12" y="4038600"/>
            <a:ext cx="5982900" cy="25031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9641A0-4C21-4881-97B9-43142193E5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5124" y="4038600"/>
            <a:ext cx="5922888" cy="250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6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File System (/root - &gt; /ETC, /HOME)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47CE83-B71E-48D6-856E-54B126322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1" y="1104900"/>
            <a:ext cx="6125537" cy="285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38787A-A084-48A8-8F75-81D8007DB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348" y="1104901"/>
            <a:ext cx="5761663" cy="2857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66AA86-AB23-4179-9AD4-C6BCEAC15D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9511" y="4038600"/>
            <a:ext cx="5982901" cy="248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8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File System (/root - &gt; /BOOT, /DEV, /OPT, /VAR)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003244-F389-44FA-9111-DBFBA4FD7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02" y="1104901"/>
            <a:ext cx="6077710" cy="282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A46280-4575-4BC9-A64F-D02682C57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522" y="1076032"/>
            <a:ext cx="5791200" cy="28267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0CDC96-FD52-4F0B-9B73-BD52AAB488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02" y="3961454"/>
            <a:ext cx="6077710" cy="2580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7C3C57-DFA2-47AB-A144-A99EA620C5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5224" y="3961454"/>
            <a:ext cx="5774498" cy="255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7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File System (/root - &gt; /TMP, /PROC)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5B1A5E-5780-4EF5-8315-9343CD1AE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85" y="2018497"/>
            <a:ext cx="6031327" cy="28210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F3A651-0786-4E63-8506-783246D71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812" y="2018496"/>
            <a:ext cx="5943600" cy="282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32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18E00-2EE9-48C0-8656-FE11FF714E63}"/>
              </a:ext>
            </a:extLst>
          </p:cNvPr>
          <p:cNvSpPr/>
          <p:nvPr/>
        </p:nvSpPr>
        <p:spPr>
          <a:xfrm>
            <a:off x="150812" y="1385530"/>
            <a:ext cx="10896600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/>
              <a:t>man</a:t>
            </a:r>
            <a:r>
              <a:rPr lang="en-IN" dirty="0"/>
              <a:t>: It is </a:t>
            </a:r>
            <a:r>
              <a:rPr lang="en-US" dirty="0"/>
              <a:t>used to display the user manual of any </a:t>
            </a:r>
            <a:r>
              <a:rPr lang="en-US" b="1" dirty="0"/>
              <a:t>command</a:t>
            </a:r>
            <a:r>
              <a:rPr lang="en-US" dirty="0"/>
              <a:t> that we can run on the terminal.</a:t>
            </a:r>
          </a:p>
          <a:p>
            <a:r>
              <a:rPr lang="en-US" dirty="0"/>
              <a:t>Syntax: man any command + enter</a:t>
            </a:r>
          </a:p>
          <a:p>
            <a:r>
              <a:rPr lang="en-US" b="1" dirty="0"/>
              <a:t>Example: </a:t>
            </a:r>
          </a:p>
          <a:p>
            <a:r>
              <a:rPr lang="en-US" sz="3600" dirty="0"/>
              <a:t>ls</a:t>
            </a:r>
            <a:r>
              <a:rPr lang="en-US" sz="2800" dirty="0"/>
              <a:t>: </a:t>
            </a:r>
            <a:r>
              <a:rPr lang="en-US" dirty="0"/>
              <a:t>It will list files and Directory's </a:t>
            </a:r>
          </a:p>
          <a:p>
            <a:r>
              <a:rPr lang="en-US" b="1" dirty="0"/>
              <a:t>Example1: </a:t>
            </a:r>
            <a:r>
              <a:rPr lang="en-US" dirty="0"/>
              <a:t>list the files and directory's</a:t>
            </a:r>
          </a:p>
          <a:p>
            <a:endParaRPr lang="en-US" b="1" dirty="0"/>
          </a:p>
          <a:p>
            <a:r>
              <a:rPr lang="en-US" b="1" dirty="0"/>
              <a:t>Example2: </a:t>
            </a:r>
            <a:r>
              <a:rPr lang="en-US" dirty="0"/>
              <a:t>list the files, directories and permissions.</a:t>
            </a:r>
          </a:p>
          <a:p>
            <a:endParaRPr lang="en-US" b="1" dirty="0"/>
          </a:p>
          <a:p>
            <a:r>
              <a:rPr lang="en-US" sz="2800" dirty="0"/>
              <a:t>clear</a:t>
            </a:r>
            <a:r>
              <a:rPr lang="en-US" dirty="0"/>
              <a:t>: It is a standard Unix computer operating system </a:t>
            </a:r>
            <a:r>
              <a:rPr lang="en-US" b="1" dirty="0"/>
              <a:t>command</a:t>
            </a:r>
            <a:r>
              <a:rPr lang="en-US" dirty="0"/>
              <a:t> that is used to </a:t>
            </a:r>
            <a:r>
              <a:rPr lang="en-US" b="1" dirty="0"/>
              <a:t>clear</a:t>
            </a:r>
            <a:r>
              <a:rPr lang="en-US" dirty="0"/>
              <a:t> the terminal screen.</a:t>
            </a:r>
          </a:p>
          <a:p>
            <a:r>
              <a:rPr lang="en-US" dirty="0"/>
              <a:t>Syntax: clear + enter</a:t>
            </a:r>
          </a:p>
          <a:p>
            <a:r>
              <a:rPr lang="en-US" b="1" dirty="0"/>
              <a:t>Example:</a:t>
            </a:r>
            <a:endParaRPr lang="en-US" dirty="0"/>
          </a:p>
          <a:p>
            <a:r>
              <a:rPr lang="en-US" sz="2800" dirty="0"/>
              <a:t>pwd</a:t>
            </a:r>
            <a:r>
              <a:rPr lang="en-US" dirty="0"/>
              <a:t>: stands for print working directory. It prints the path of the working directory, starting from the root.</a:t>
            </a:r>
          </a:p>
          <a:p>
            <a:r>
              <a:rPr lang="en-US" dirty="0"/>
              <a:t>Syntax: pwd + enter</a:t>
            </a:r>
          </a:p>
          <a:p>
            <a:r>
              <a:rPr lang="en-US" b="1" dirty="0"/>
              <a:t>Example:</a:t>
            </a:r>
            <a:endParaRPr lang="en-IN" dirty="0"/>
          </a:p>
        </p:txBody>
      </p:sp>
      <p:sp>
        <p:nvSpPr>
          <p:cNvPr id="7" name="object 31">
            <a:extLst>
              <a:ext uri="{FF2B5EF4-FFF2-40B4-BE49-F238E27FC236}">
                <a16:creationId xmlns:a16="http://schemas.microsoft.com/office/drawing/2014/main" id="{6AECAE8D-6383-440B-AC52-AC5DB4A40EF1}"/>
              </a:ext>
            </a:extLst>
          </p:cNvPr>
          <p:cNvSpPr txBox="1"/>
          <p:nvPr/>
        </p:nvSpPr>
        <p:spPr>
          <a:xfrm>
            <a:off x="1310958" y="2133600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>
                <a:solidFill>
                  <a:srgbClr val="7F7F7F"/>
                </a:solidFill>
                <a:latin typeface="Consolas"/>
                <a:cs typeface="Consolas"/>
              </a:rPr>
              <a:t>man </a:t>
            </a:r>
            <a:r>
              <a:rPr lang="en-US" sz="1800" spc="-15">
                <a:solidFill>
                  <a:srgbClr val="FFD147"/>
                </a:solidFill>
                <a:latin typeface="Consolas"/>
                <a:cs typeface="Consolas"/>
              </a:rPr>
              <a:t>ls  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8" name="object 31">
            <a:extLst>
              <a:ext uri="{FF2B5EF4-FFF2-40B4-BE49-F238E27FC236}">
                <a16:creationId xmlns:a16="http://schemas.microsoft.com/office/drawing/2014/main" id="{E47594E6-9F90-403D-BBE6-EB2E9405A1CD}"/>
              </a:ext>
            </a:extLst>
          </p:cNvPr>
          <p:cNvSpPr txBox="1"/>
          <p:nvPr/>
        </p:nvSpPr>
        <p:spPr>
          <a:xfrm>
            <a:off x="1310958" y="3304401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>
                <a:solidFill>
                  <a:srgbClr val="7F7F7F"/>
                </a:solidFill>
                <a:latin typeface="Consolas"/>
                <a:cs typeface="Consolas"/>
              </a:rPr>
              <a:t>man </a:t>
            </a:r>
            <a:r>
              <a:rPr lang="en-US" sz="1800" spc="-15">
                <a:solidFill>
                  <a:srgbClr val="FFD147"/>
                </a:solidFill>
                <a:latin typeface="Consolas"/>
                <a:cs typeface="Consolas"/>
              </a:rPr>
              <a:t>ls  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9" name="object 31">
            <a:extLst>
              <a:ext uri="{FF2B5EF4-FFF2-40B4-BE49-F238E27FC236}">
                <a16:creationId xmlns:a16="http://schemas.microsoft.com/office/drawing/2014/main" id="{0AE14B95-22DD-4476-8EC8-B5F4AA900C91}"/>
              </a:ext>
            </a:extLst>
          </p:cNvPr>
          <p:cNvSpPr txBox="1"/>
          <p:nvPr/>
        </p:nvSpPr>
        <p:spPr>
          <a:xfrm>
            <a:off x="1293812" y="3837801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man 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ls -l  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10" name="object 31">
            <a:extLst>
              <a:ext uri="{FF2B5EF4-FFF2-40B4-BE49-F238E27FC236}">
                <a16:creationId xmlns:a16="http://schemas.microsoft.com/office/drawing/2014/main" id="{6A778A1D-5E3C-43B3-9B44-CEC338F68ECF}"/>
              </a:ext>
            </a:extLst>
          </p:cNvPr>
          <p:cNvSpPr txBox="1"/>
          <p:nvPr/>
        </p:nvSpPr>
        <p:spPr>
          <a:xfrm>
            <a:off x="1158558" y="4904601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clear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  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11" name="object 31">
            <a:extLst>
              <a:ext uri="{FF2B5EF4-FFF2-40B4-BE49-F238E27FC236}">
                <a16:creationId xmlns:a16="http://schemas.microsoft.com/office/drawing/2014/main" id="{13057B23-696E-40C3-AD96-1A49672C94E1}"/>
              </a:ext>
            </a:extLst>
          </p:cNvPr>
          <p:cNvSpPr txBox="1"/>
          <p:nvPr/>
        </p:nvSpPr>
        <p:spPr>
          <a:xfrm>
            <a:off x="1158558" y="5895201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pwd</a:t>
            </a:r>
            <a:r>
              <a:rPr lang="en-US" sz="1800" spc="-15" dirty="0">
                <a:solidFill>
                  <a:srgbClr val="FFD147"/>
                </a:solidFill>
                <a:latin typeface="Consolas"/>
                <a:cs typeface="Consolas"/>
              </a:rPr>
              <a:t>  </a:t>
            </a:r>
            <a:endParaRPr sz="18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56483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" y="312741"/>
            <a:ext cx="11352372" cy="7921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Linux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133012" y="6541779"/>
            <a:ext cx="2158259" cy="365125"/>
          </a:xfrm>
        </p:spPr>
        <p:txBody>
          <a:bodyPr/>
          <a:lstStyle/>
          <a:p>
            <a:pPr marL="0" marR="0" lvl="0" indent="0" algn="ctr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EB0F5-0602-442A-A4E3-D2A7478307F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3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8CF8AA-40B9-4450-ADB9-88D23E0C8260}"/>
              </a:ext>
            </a:extLst>
          </p:cNvPr>
          <p:cNvSpPr/>
          <p:nvPr/>
        </p:nvSpPr>
        <p:spPr>
          <a:xfrm>
            <a:off x="150812" y="1371600"/>
            <a:ext cx="118110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18E00-2EE9-48C0-8656-FE11FF714E63}"/>
              </a:ext>
            </a:extLst>
          </p:cNvPr>
          <p:cNvSpPr/>
          <p:nvPr/>
        </p:nvSpPr>
        <p:spPr>
          <a:xfrm>
            <a:off x="150812" y="1371600"/>
            <a:ext cx="10896600" cy="5463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/>
              <a:t>cd</a:t>
            </a:r>
            <a:r>
              <a:rPr lang="en-IN" dirty="0"/>
              <a:t>: stands for change directory. It is </a:t>
            </a:r>
            <a:r>
              <a:rPr lang="en-US" dirty="0"/>
              <a:t>used to change the current working directory.</a:t>
            </a:r>
          </a:p>
          <a:p>
            <a:r>
              <a:rPr lang="en-US" dirty="0"/>
              <a:t>Syntax: cd /directory name + enter</a:t>
            </a:r>
          </a:p>
          <a:p>
            <a:r>
              <a:rPr lang="en-US" b="1" dirty="0"/>
              <a:t>Example:</a:t>
            </a:r>
            <a:endParaRPr lang="en-US" dirty="0"/>
          </a:p>
          <a:p>
            <a:endParaRPr lang="en-US" sz="2800" dirty="0"/>
          </a:p>
          <a:p>
            <a:r>
              <a:rPr lang="en-US" sz="2800" dirty="0"/>
              <a:t>echo</a:t>
            </a:r>
            <a:r>
              <a:rPr lang="en-US" dirty="0"/>
              <a:t>: it is used to display line of text/string that are passed as an argument.</a:t>
            </a:r>
          </a:p>
          <a:p>
            <a:r>
              <a:rPr lang="en-US" dirty="0"/>
              <a:t>Syntax: echo string + enter</a:t>
            </a:r>
          </a:p>
          <a:p>
            <a:r>
              <a:rPr lang="en-US" b="1" dirty="0"/>
              <a:t>Example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sz="2800" dirty="0"/>
              <a:t>whoami</a:t>
            </a:r>
            <a:r>
              <a:rPr lang="en-US" dirty="0"/>
              <a:t>: It displays the username of the current user</a:t>
            </a:r>
          </a:p>
          <a:p>
            <a:r>
              <a:rPr lang="en-US" dirty="0"/>
              <a:t>Syntax: whoami + enter</a:t>
            </a:r>
          </a:p>
          <a:p>
            <a:r>
              <a:rPr lang="en-US" b="1" dirty="0"/>
              <a:t>Example: </a:t>
            </a:r>
          </a:p>
          <a:p>
            <a:endParaRPr lang="en-US" dirty="0"/>
          </a:p>
          <a:p>
            <a:r>
              <a:rPr lang="en-US" sz="2800" dirty="0"/>
              <a:t>su: </a:t>
            </a:r>
            <a:r>
              <a:rPr lang="en-US" dirty="0"/>
              <a:t>stands for substitute or switch user. It is used to switch to another user.</a:t>
            </a:r>
          </a:p>
          <a:p>
            <a:r>
              <a:rPr lang="en-US" dirty="0"/>
              <a:t>Syntax: </a:t>
            </a:r>
            <a:r>
              <a:rPr lang="en-US" b="1" dirty="0"/>
              <a:t>su username </a:t>
            </a:r>
            <a:r>
              <a:rPr lang="en-US" dirty="0"/>
              <a:t>+ enter or even </a:t>
            </a:r>
            <a:r>
              <a:rPr lang="en-US" b="1" dirty="0"/>
              <a:t>sudo bash </a:t>
            </a:r>
            <a:r>
              <a:rPr lang="en-US" dirty="0"/>
              <a:t>can be used </a:t>
            </a:r>
          </a:p>
          <a:p>
            <a:r>
              <a:rPr lang="en-US" b="1" dirty="0"/>
              <a:t>Example:</a:t>
            </a:r>
            <a:r>
              <a:rPr lang="en-US" dirty="0"/>
              <a:t> </a:t>
            </a:r>
          </a:p>
          <a:p>
            <a:endParaRPr lang="en-IN" dirty="0"/>
          </a:p>
        </p:txBody>
      </p:sp>
      <p:sp>
        <p:nvSpPr>
          <p:cNvPr id="7" name="object 31">
            <a:extLst>
              <a:ext uri="{FF2B5EF4-FFF2-40B4-BE49-F238E27FC236}">
                <a16:creationId xmlns:a16="http://schemas.microsoft.com/office/drawing/2014/main" id="{FF31E30A-3E5B-4F13-B5AD-A75510AFD436}"/>
              </a:ext>
            </a:extLst>
          </p:cNvPr>
          <p:cNvSpPr txBox="1"/>
          <p:nvPr/>
        </p:nvSpPr>
        <p:spPr>
          <a:xfrm>
            <a:off x="1234758" y="2133600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cd 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/home  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  <p:sp>
        <p:nvSpPr>
          <p:cNvPr id="8" name="object 31">
            <a:extLst>
              <a:ext uri="{FF2B5EF4-FFF2-40B4-BE49-F238E27FC236}">
                <a16:creationId xmlns:a16="http://schemas.microsoft.com/office/drawing/2014/main" id="{ACCF73BB-2F79-4604-8780-BF93AAED5126}"/>
              </a:ext>
            </a:extLst>
          </p:cNvPr>
          <p:cNvSpPr txBox="1"/>
          <p:nvPr/>
        </p:nvSpPr>
        <p:spPr>
          <a:xfrm>
            <a:off x="1217612" y="3609201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echo 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”infinitians”  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  <p:sp>
        <p:nvSpPr>
          <p:cNvPr id="9" name="object 31">
            <a:extLst>
              <a:ext uri="{FF2B5EF4-FFF2-40B4-BE49-F238E27FC236}">
                <a16:creationId xmlns:a16="http://schemas.microsoft.com/office/drawing/2014/main" id="{870118D5-D797-42CC-902F-62E74F7BEFCA}"/>
              </a:ext>
            </a:extLst>
          </p:cNvPr>
          <p:cNvSpPr txBox="1"/>
          <p:nvPr/>
        </p:nvSpPr>
        <p:spPr>
          <a:xfrm>
            <a:off x="1234758" y="4904601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whoami </a:t>
            </a:r>
            <a:r>
              <a:rPr lang="en-US" sz="1800" spc="-15" dirty="0">
                <a:solidFill>
                  <a:srgbClr val="F98007"/>
                </a:solidFill>
                <a:latin typeface="Consolas"/>
                <a:cs typeface="Consolas"/>
              </a:rPr>
              <a:t>   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  <p:sp>
        <p:nvSpPr>
          <p:cNvPr id="10" name="object 31">
            <a:extLst>
              <a:ext uri="{FF2B5EF4-FFF2-40B4-BE49-F238E27FC236}">
                <a16:creationId xmlns:a16="http://schemas.microsoft.com/office/drawing/2014/main" id="{7D590E63-49C1-47A0-A964-34FB055ED7D5}"/>
              </a:ext>
            </a:extLst>
          </p:cNvPr>
          <p:cNvSpPr txBox="1"/>
          <p:nvPr/>
        </p:nvSpPr>
        <p:spPr>
          <a:xfrm>
            <a:off x="1234758" y="6200001"/>
            <a:ext cx="4097654" cy="276999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lang="en-US" sz="1800" spc="-10" dirty="0">
                <a:solidFill>
                  <a:srgbClr val="F2F2F2"/>
                </a:solidFill>
                <a:latin typeface="Consolas"/>
                <a:cs typeface="Consolas"/>
              </a:rPr>
              <a:t>$</a:t>
            </a:r>
            <a:r>
              <a:rPr lang="en-US" sz="1800" spc="-5" dirty="0">
                <a:solidFill>
                  <a:srgbClr val="F2F2F2"/>
                </a:solidFill>
                <a:latin typeface="Consolas"/>
                <a:cs typeface="Consolas"/>
              </a:rPr>
              <a:t> </a:t>
            </a:r>
            <a:r>
              <a:rPr lang="en-US" sz="1800" spc="-15" dirty="0">
                <a:solidFill>
                  <a:srgbClr val="7F7F7F"/>
                </a:solidFill>
                <a:latin typeface="Consolas"/>
                <a:cs typeface="Consolas"/>
              </a:rPr>
              <a:t>su</a:t>
            </a:r>
            <a:endParaRPr sz="1800" dirty="0">
              <a:solidFill>
                <a:srgbClr val="F98007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38889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73801D7202D044A5C66B29B33A18C6" ma:contentTypeVersion="3" ma:contentTypeDescription="Create a new document." ma:contentTypeScope="" ma:versionID="777898094714174bb3b4d87fabe6953f">
  <xsd:schema xmlns:xsd="http://www.w3.org/2001/XMLSchema" xmlns:xs="http://www.w3.org/2001/XMLSchema" xmlns:p="http://schemas.microsoft.com/office/2006/metadata/properties" xmlns:ns2="2161f9d7-60af-4494-a848-9a4ee4cba056" targetNamespace="http://schemas.microsoft.com/office/2006/metadata/properties" ma:root="true" ma:fieldsID="4558459eb664655caea8153c20442b0a" ns2:_="">
    <xsd:import namespace="2161f9d7-60af-4494-a848-9a4ee4cba05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61f9d7-60af-4494-a848-9a4ee4cba05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ACEEC4C-CAF3-4B73-86DF-471A6AE8B9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161f9d7-60af-4494-a848-9a4ee4cba05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A985438-8D9F-4B9E-A716-8E0B2B4E6349}">
  <ds:schemaRefs>
    <ds:schemaRef ds:uri="http://schemas.microsoft.com/office/2006/metadata/properties"/>
    <ds:schemaRef ds:uri="http://schemas.microsoft.com/office/infopath/2007/PartnerControls"/>
    <ds:schemaRef ds:uri="3bb3c001-3768-453a-a141-5f599be5fbed"/>
  </ds:schemaRefs>
</ds:datastoreItem>
</file>

<file path=customXml/itemProps3.xml><?xml version="1.0" encoding="utf-8"?>
<ds:datastoreItem xmlns:ds="http://schemas.openxmlformats.org/officeDocument/2006/customXml" ds:itemID="{B5E7F004-16D4-457A-A090-00F5A60FBF3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5692</TotalTime>
  <Words>3107</Words>
  <Application>Microsoft Office PowerPoint</Application>
  <PresentationFormat>Custom</PresentationFormat>
  <Paragraphs>532</Paragraphs>
  <Slides>32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Century Gothic (Headings)</vt:lpstr>
      <vt:lpstr>Consolas</vt:lpstr>
      <vt:lpstr>Roboto Black</vt:lpstr>
      <vt:lpstr>Tw Cen MT</vt:lpstr>
      <vt:lpstr>Office Theme</vt:lpstr>
      <vt:lpstr>PowerPoint Presentation</vt:lpstr>
      <vt:lpstr>Linux filesystem hierarchy standard</vt:lpstr>
      <vt:lpstr>Linux File System ( /root - &gt; /BIN, /SBIN and /LIB Folders )</vt:lpstr>
      <vt:lpstr>Linux File System ( /USR -&gt; /BIN and /LOCAL Folders )</vt:lpstr>
      <vt:lpstr>Linux File System (/root - &gt; /ETC, /HOME)</vt:lpstr>
      <vt:lpstr>Linux File System (/root - &gt; /BOOT, /DEV, /OPT, /VAR)</vt:lpstr>
      <vt:lpstr>Linux File System (/root - &gt; /TMP, /PROC)</vt:lpstr>
      <vt:lpstr>Linux commands</vt:lpstr>
      <vt:lpstr>Linux commands</vt:lpstr>
      <vt:lpstr>Linux commands</vt:lpstr>
      <vt:lpstr>Linux commands</vt:lpstr>
      <vt:lpstr>Linux commands</vt:lpstr>
      <vt:lpstr>Linux commands</vt:lpstr>
      <vt:lpstr>Linux commands</vt:lpstr>
      <vt:lpstr>Linux commands</vt:lpstr>
      <vt:lpstr>Linux commands</vt:lpstr>
      <vt:lpstr>Linux commands</vt:lpstr>
      <vt:lpstr>Linux commands</vt:lpstr>
      <vt:lpstr>Linux commands</vt:lpstr>
      <vt:lpstr>Linux commands</vt:lpstr>
      <vt:lpstr>Linux commands</vt:lpstr>
      <vt:lpstr>Linux commands</vt:lpstr>
      <vt:lpstr>Linux commands</vt:lpstr>
      <vt:lpstr>Linux commands</vt:lpstr>
      <vt:lpstr>Linux commands</vt:lpstr>
      <vt:lpstr>Linux commands</vt:lpstr>
      <vt:lpstr>Linux commands</vt:lpstr>
      <vt:lpstr>Linux commands</vt:lpstr>
      <vt:lpstr>Linux commands</vt:lpstr>
      <vt:lpstr>PowerPoint Presentation</vt:lpstr>
      <vt:lpstr>PowerPoint Presentation</vt:lpstr>
      <vt:lpstr>Linux files to be created on Linux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Meena Gurumurthy</dc:creator>
  <cp:lastModifiedBy>Stalin Thangapandian</cp:lastModifiedBy>
  <cp:revision>266</cp:revision>
  <dcterms:created xsi:type="dcterms:W3CDTF">2019-03-26T06:17:11Z</dcterms:created>
  <dcterms:modified xsi:type="dcterms:W3CDTF">2021-03-19T05:13:46Z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0x0101000773801D7202D044A5C66B29B33A18C6</vt:lpwstr>
  </property>
  <property fmtid="{D5CDD505-2E9C-101B-9397-08002B2CF9AE}" pid="3" name="_dlc_DocIdItemGuid">
    <vt:lpwstr>b71d0149-5159-4f5e-96de-fcc110cadad1</vt:lpwstr>
  </property>
</Properties>
</file>